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272" r:id="rId5"/>
    <p:sldId id="273" r:id="rId6"/>
    <p:sldId id="259" r:id="rId7"/>
    <p:sldId id="278" r:id="rId8"/>
    <p:sldId id="300" r:id="rId9"/>
    <p:sldId id="328" r:id="rId10"/>
    <p:sldId id="261" r:id="rId11"/>
    <p:sldId id="306" r:id="rId12"/>
    <p:sldId id="262" r:id="rId13"/>
    <p:sldId id="301" r:id="rId14"/>
    <p:sldId id="302" r:id="rId15"/>
    <p:sldId id="303" r:id="rId16"/>
    <p:sldId id="304" r:id="rId17"/>
    <p:sldId id="305" r:id="rId18"/>
    <p:sldId id="307" r:id="rId19"/>
    <p:sldId id="327" r:id="rId20"/>
    <p:sldId id="324" r:id="rId21"/>
    <p:sldId id="325" r:id="rId22"/>
    <p:sldId id="308" r:id="rId23"/>
    <p:sldId id="266" r:id="rId24"/>
    <p:sldId id="294" r:id="rId25"/>
    <p:sldId id="309" r:id="rId26"/>
    <p:sldId id="283" r:id="rId27"/>
    <p:sldId id="310" r:id="rId28"/>
    <p:sldId id="284" r:id="rId29"/>
    <p:sldId id="311" r:id="rId30"/>
    <p:sldId id="285" r:id="rId31"/>
    <p:sldId id="295" r:id="rId32"/>
    <p:sldId id="312" r:id="rId33"/>
    <p:sldId id="286" r:id="rId34"/>
    <p:sldId id="296" r:id="rId35"/>
    <p:sldId id="313" r:id="rId36"/>
    <p:sldId id="287" r:id="rId37"/>
    <p:sldId id="314" r:id="rId38"/>
    <p:sldId id="288" r:id="rId39"/>
    <p:sldId id="315" r:id="rId40"/>
    <p:sldId id="289" r:id="rId41"/>
    <p:sldId id="297" r:id="rId42"/>
    <p:sldId id="316" r:id="rId43"/>
    <p:sldId id="290" r:id="rId44"/>
    <p:sldId id="317" r:id="rId45"/>
    <p:sldId id="291" r:id="rId46"/>
    <p:sldId id="318" r:id="rId47"/>
    <p:sldId id="292" r:id="rId48"/>
    <p:sldId id="298" r:id="rId49"/>
    <p:sldId id="264" r:id="rId50"/>
    <p:sldId id="293" r:id="rId51"/>
    <p:sldId id="326" r:id="rId52"/>
    <p:sldId id="319" r:id="rId53"/>
    <p:sldId id="320" r:id="rId54"/>
    <p:sldId id="321" r:id="rId55"/>
    <p:sldId id="322" r:id="rId56"/>
    <p:sldId id="323" r:id="rId57"/>
    <p:sldId id="28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1D8B7"/>
    <a:srgbClr val="A09D79"/>
    <a:srgbClr val="AD5C4D"/>
    <a:srgbClr val="543E35"/>
    <a:srgbClr val="637700"/>
    <a:srgbClr val="FFF4ED"/>
    <a:srgbClr val="5E6A76"/>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5196" autoAdjust="0"/>
  </p:normalViewPr>
  <p:slideViewPr>
    <p:cSldViewPr snapToGrid="0">
      <p:cViewPr varScale="1">
        <p:scale>
          <a:sx n="85" d="100"/>
          <a:sy n="85" d="100"/>
        </p:scale>
        <p:origin x="821" y="5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7/20/2023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7/20/2023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31</a:t>
            </a:fld>
            <a:endParaRPr lang="en-US" dirty="0"/>
          </a:p>
        </p:txBody>
      </p:sp>
    </p:spTree>
    <p:extLst>
      <p:ext uri="{BB962C8B-B14F-4D97-AF65-F5344CB8AC3E}">
        <p14:creationId xmlns:p14="http://schemas.microsoft.com/office/powerpoint/2010/main" val="2277142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33</a:t>
            </a:fld>
            <a:endParaRPr lang="en-US" dirty="0"/>
          </a:p>
        </p:txBody>
      </p:sp>
    </p:spTree>
    <p:extLst>
      <p:ext uri="{BB962C8B-B14F-4D97-AF65-F5344CB8AC3E}">
        <p14:creationId xmlns:p14="http://schemas.microsoft.com/office/powerpoint/2010/main" val="213779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35</a:t>
            </a:fld>
            <a:endParaRPr lang="en-US" dirty="0"/>
          </a:p>
        </p:txBody>
      </p:sp>
    </p:spTree>
    <p:extLst>
      <p:ext uri="{BB962C8B-B14F-4D97-AF65-F5344CB8AC3E}">
        <p14:creationId xmlns:p14="http://schemas.microsoft.com/office/powerpoint/2010/main" val="3368069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37</a:t>
            </a:fld>
            <a:endParaRPr lang="en-US" dirty="0"/>
          </a:p>
        </p:txBody>
      </p:sp>
    </p:spTree>
    <p:extLst>
      <p:ext uri="{BB962C8B-B14F-4D97-AF65-F5344CB8AC3E}">
        <p14:creationId xmlns:p14="http://schemas.microsoft.com/office/powerpoint/2010/main" val="3738989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38</a:t>
            </a:fld>
            <a:endParaRPr lang="en-US" dirty="0"/>
          </a:p>
        </p:txBody>
      </p:sp>
    </p:spTree>
    <p:extLst>
      <p:ext uri="{BB962C8B-B14F-4D97-AF65-F5344CB8AC3E}">
        <p14:creationId xmlns:p14="http://schemas.microsoft.com/office/powerpoint/2010/main" val="30093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40</a:t>
            </a:fld>
            <a:endParaRPr lang="en-US" dirty="0"/>
          </a:p>
        </p:txBody>
      </p:sp>
    </p:spTree>
    <p:extLst>
      <p:ext uri="{BB962C8B-B14F-4D97-AF65-F5344CB8AC3E}">
        <p14:creationId xmlns:p14="http://schemas.microsoft.com/office/powerpoint/2010/main" val="577137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42</a:t>
            </a:fld>
            <a:endParaRPr lang="en-US" dirty="0"/>
          </a:p>
        </p:txBody>
      </p:sp>
    </p:spTree>
    <p:extLst>
      <p:ext uri="{BB962C8B-B14F-4D97-AF65-F5344CB8AC3E}">
        <p14:creationId xmlns:p14="http://schemas.microsoft.com/office/powerpoint/2010/main" val="46807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44</a:t>
            </a:fld>
            <a:endParaRPr lang="en-US" dirty="0"/>
          </a:p>
        </p:txBody>
      </p:sp>
    </p:spTree>
    <p:extLst>
      <p:ext uri="{BB962C8B-B14F-4D97-AF65-F5344CB8AC3E}">
        <p14:creationId xmlns:p14="http://schemas.microsoft.com/office/powerpoint/2010/main" val="460796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45</a:t>
            </a:fld>
            <a:endParaRPr lang="en-US" dirty="0"/>
          </a:p>
        </p:txBody>
      </p:sp>
    </p:spTree>
    <p:extLst>
      <p:ext uri="{BB962C8B-B14F-4D97-AF65-F5344CB8AC3E}">
        <p14:creationId xmlns:p14="http://schemas.microsoft.com/office/powerpoint/2010/main" val="1953740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47</a:t>
            </a:fld>
            <a:endParaRPr lang="en-US" dirty="0"/>
          </a:p>
        </p:txBody>
      </p:sp>
    </p:spTree>
    <p:extLst>
      <p:ext uri="{BB962C8B-B14F-4D97-AF65-F5344CB8AC3E}">
        <p14:creationId xmlns:p14="http://schemas.microsoft.com/office/powerpoint/2010/main" val="352588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20</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21</a:t>
            </a:fld>
            <a:endParaRPr lang="en-US" dirty="0"/>
          </a:p>
        </p:txBody>
      </p:sp>
    </p:spTree>
    <p:extLst>
      <p:ext uri="{BB962C8B-B14F-4D97-AF65-F5344CB8AC3E}">
        <p14:creationId xmlns:p14="http://schemas.microsoft.com/office/powerpoint/2010/main" val="10619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23</a:t>
            </a:fld>
            <a:endParaRPr lang="en-US" dirty="0"/>
          </a:p>
        </p:txBody>
      </p:sp>
    </p:spTree>
    <p:extLst>
      <p:ext uri="{BB962C8B-B14F-4D97-AF65-F5344CB8AC3E}">
        <p14:creationId xmlns:p14="http://schemas.microsoft.com/office/powerpoint/2010/main" val="206212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24</a:t>
            </a:fld>
            <a:endParaRPr lang="en-US" noProof="0" dirty="0"/>
          </a:p>
        </p:txBody>
      </p:sp>
    </p:spTree>
    <p:extLst>
      <p:ext uri="{BB962C8B-B14F-4D97-AF65-F5344CB8AC3E}">
        <p14:creationId xmlns:p14="http://schemas.microsoft.com/office/powerpoint/2010/main" val="802633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25</a:t>
            </a:fld>
            <a:endParaRPr lang="en-US" dirty="0"/>
          </a:p>
        </p:txBody>
      </p:sp>
    </p:spTree>
    <p:extLst>
      <p:ext uri="{BB962C8B-B14F-4D97-AF65-F5344CB8AC3E}">
        <p14:creationId xmlns:p14="http://schemas.microsoft.com/office/powerpoint/2010/main" val="42048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27</a:t>
            </a:fld>
            <a:endParaRPr lang="en-US" dirty="0"/>
          </a:p>
        </p:txBody>
      </p:sp>
    </p:spTree>
    <p:extLst>
      <p:ext uri="{BB962C8B-B14F-4D97-AF65-F5344CB8AC3E}">
        <p14:creationId xmlns:p14="http://schemas.microsoft.com/office/powerpoint/2010/main" val="366706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28</a:t>
            </a:fld>
            <a:endParaRPr lang="en-US" dirty="0"/>
          </a:p>
        </p:txBody>
      </p:sp>
    </p:spTree>
    <p:extLst>
      <p:ext uri="{BB962C8B-B14F-4D97-AF65-F5344CB8AC3E}">
        <p14:creationId xmlns:p14="http://schemas.microsoft.com/office/powerpoint/2010/main" val="376579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30</a:t>
            </a:fld>
            <a:endParaRPr lang="en-US" dirty="0"/>
          </a:p>
        </p:txBody>
      </p:sp>
    </p:spTree>
    <p:extLst>
      <p:ext uri="{BB962C8B-B14F-4D97-AF65-F5344CB8AC3E}">
        <p14:creationId xmlns:p14="http://schemas.microsoft.com/office/powerpoint/2010/main" val="41059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6.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5.png"/><Relationship Id="rId5" Type="http://schemas.microsoft.com/office/2007/relationships/hdphoto" Target="../media/hdphoto9.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18.png"/><Relationship Id="rId5" Type="http://schemas.microsoft.com/office/2007/relationships/hdphoto" Target="../media/hdphoto12.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4.jp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6.jpg"/><Relationship Id="rId4"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jpg"/></Relationships>
</file>

<file path=ppt/slides/_rels/slide3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6.jpg"/><Relationship Id="rId4" Type="http://schemas.openxmlformats.org/officeDocument/2006/relationships/image" Target="../media/image6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2.jpg"/><Relationship Id="rId4" Type="http://schemas.openxmlformats.org/officeDocument/2006/relationships/image" Target="../media/image7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jpg"/></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8.jpg"/><Relationship Id="rId4" Type="http://schemas.openxmlformats.org/officeDocument/2006/relationships/image" Target="../media/image77.jpg"/></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87.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6.png"/><Relationship Id="rId5" Type="http://schemas.microsoft.com/office/2007/relationships/hdphoto" Target="../media/hdphoto15.wdp"/><Relationship Id="rId4" Type="http://schemas.openxmlformats.org/officeDocument/2006/relationships/image" Target="../media/image85.png"/><Relationship Id="rId9" Type="http://schemas.microsoft.com/office/2007/relationships/hdphoto" Target="../media/hdphoto17.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07/relationships/hdphoto" Target="../media/hdphoto18.wdp"/><Relationship Id="rId7" Type="http://schemas.microsoft.com/office/2007/relationships/hdphoto" Target="../media/hdphoto20.wdp"/><Relationship Id="rId2"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90.png"/><Relationship Id="rId5" Type="http://schemas.microsoft.com/office/2007/relationships/hdphoto" Target="../media/hdphoto19.wdp"/><Relationship Id="rId4" Type="http://schemas.openxmlformats.org/officeDocument/2006/relationships/image" Target="../media/image89.png"/><Relationship Id="rId9" Type="http://schemas.microsoft.com/office/2007/relationships/hdphoto" Target="../media/hdphoto21.wdp"/></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4.png"/><Relationship Id="rId5" Type="http://schemas.microsoft.com/office/2007/relationships/hdphoto" Target="../media/hdphoto23.wdp"/><Relationship Id="rId4" Type="http://schemas.openxmlformats.org/officeDocument/2006/relationships/image" Target="../media/image93.png"/><Relationship Id="rId9" Type="http://schemas.microsoft.com/office/2007/relationships/hdphoto" Target="../media/hdphoto25.wdp"/></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microsoft.com/office/2007/relationships/hdphoto" Target="../media/hdphoto26.wdp"/><Relationship Id="rId7" Type="http://schemas.microsoft.com/office/2007/relationships/hdphoto" Target="../media/hdphoto28.wdp"/><Relationship Id="rId2" Type="http://schemas.openxmlformats.org/officeDocument/2006/relationships/image" Target="../media/image96.png"/><Relationship Id="rId1" Type="http://schemas.openxmlformats.org/officeDocument/2006/relationships/slideLayout" Target="../slideLayouts/slideLayout13.xml"/><Relationship Id="rId6" Type="http://schemas.openxmlformats.org/officeDocument/2006/relationships/image" Target="../media/image98.png"/><Relationship Id="rId5" Type="http://schemas.microsoft.com/office/2007/relationships/hdphoto" Target="../media/hdphoto27.wdp"/><Relationship Id="rId4" Type="http://schemas.openxmlformats.org/officeDocument/2006/relationships/image" Target="../media/image97.png"/><Relationship Id="rId9" Type="http://schemas.microsoft.com/office/2007/relationships/hdphoto" Target="../media/hdphoto29.wdp"/></Relationships>
</file>

<file path=ppt/slides/_rels/slide53.xml.rels><?xml version="1.0" encoding="UTF-8" standalone="yes"?>
<Relationships xmlns="http://schemas.openxmlformats.org/package/2006/relationships"><Relationship Id="rId8" Type="http://schemas.openxmlformats.org/officeDocument/2006/relationships/image" Target="../media/image103.jpg"/><Relationship Id="rId3" Type="http://schemas.microsoft.com/office/2007/relationships/hdphoto" Target="../media/hdphoto30.wdp"/><Relationship Id="rId7" Type="http://schemas.microsoft.com/office/2007/relationships/hdphoto" Target="../media/hdphoto32.wdp"/><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02.png"/><Relationship Id="rId5" Type="http://schemas.microsoft.com/office/2007/relationships/hdphoto" Target="../media/hdphoto31.wdp"/><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646020"/>
            <a:ext cx="9144000" cy="2192429"/>
          </a:xfrm>
        </p:spPr>
        <p:txBody>
          <a:bodyPr/>
          <a:lstStyle/>
          <a:p>
            <a:r>
              <a:rPr lang="en-US" dirty="0"/>
              <a:t>Online Food Service</a:t>
            </a:r>
            <a:br>
              <a:rPr lang="en-US" dirty="0"/>
            </a:br>
            <a:r>
              <a:rPr lang="en-US" sz="3600" dirty="0"/>
              <a:t>Database Final Project</a:t>
            </a:r>
            <a:endParaRPr lang="en-US"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4330793" y="3086100"/>
            <a:ext cx="3530413" cy="3202081"/>
          </a:xfrm>
          <a:solidFill>
            <a:schemeClr val="tx2">
              <a:alpha val="42000"/>
            </a:schemeClr>
          </a:solidFill>
        </p:spPr>
        <p:txBody>
          <a:bodyPr>
            <a:normAutofit/>
          </a:bodyPr>
          <a:lstStyle/>
          <a:p>
            <a:endParaRPr lang="en-US" sz="7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endParaRPr>
          </a:p>
          <a:p>
            <a:r>
              <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Arash Nasr Esfahani</a:t>
            </a:r>
            <a:endParaRPr lang="fa-IR"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endParaRPr>
          </a:p>
          <a:p>
            <a:r>
              <a:rPr lang="en-US" sz="2400" spc="113" dirty="0" err="1">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Avisa</a:t>
            </a:r>
            <a:r>
              <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 Fallah</a:t>
            </a:r>
          </a:p>
          <a:p>
            <a:r>
              <a:rPr lang="en-US" sz="2400" spc="113" dirty="0" err="1">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Kasra</a:t>
            </a:r>
            <a:r>
              <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 </a:t>
            </a:r>
            <a:r>
              <a:rPr lang="en-US" sz="2400" spc="113" dirty="0" err="1">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Zardouyan</a:t>
            </a:r>
            <a:endPar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endParaRPr>
          </a:p>
          <a:p>
            <a:r>
              <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Hossein Nazari</a:t>
            </a:r>
          </a:p>
          <a:p>
            <a:r>
              <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Nikou </a:t>
            </a:r>
            <a:r>
              <a:rPr lang="en-US" sz="2400" spc="113" dirty="0" err="1">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Farsiu</a:t>
            </a:r>
            <a:endParaRPr lang="fa-IR"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endParaRPr>
          </a:p>
          <a:p>
            <a:r>
              <a:rPr lang="en-US"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Saman </a:t>
            </a:r>
            <a:r>
              <a:rPr lang="en-US" spc="113" dirty="0" err="1">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rPr>
              <a:t>Arzaghi</a:t>
            </a:r>
            <a:endParaRPr lang="en-US" sz="2400" spc="113" dirty="0">
              <a:solidFill>
                <a:schemeClr val="tx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l"/>
            <a:endParaRPr lang="fa-IR" sz="2400" spc="113" dirty="0">
              <a:solidFill>
                <a:srgbClr val="F9F9F9"/>
              </a:solidFill>
              <a:latin typeface="Century Gothic" panose="020B05020202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72C4D8-F110-7D00-D48A-66DB8D7C398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28211BFE-D0C0-64E3-4785-D0D7CF89A635}"/>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5" name="Slide Number Placeholder 4">
            <a:extLst>
              <a:ext uri="{FF2B5EF4-FFF2-40B4-BE49-F238E27FC236}">
                <a16:creationId xmlns:a16="http://schemas.microsoft.com/office/drawing/2014/main" id="{C7A15A5B-6721-BB94-2DFD-A215E3DE454A}"/>
              </a:ext>
            </a:extLst>
          </p:cNvPr>
          <p:cNvSpPr>
            <a:spLocks noGrp="1"/>
          </p:cNvSpPr>
          <p:nvPr>
            <p:ph type="sldNum" sz="quarter" idx="12"/>
          </p:nvPr>
        </p:nvSpPr>
        <p:spPr/>
        <p:txBody>
          <a:bodyPr/>
          <a:lstStyle/>
          <a:p>
            <a:fld id="{58FB4751-880F-D840-AAA9-3A15815CC996}" type="slidenum">
              <a:rPr lang="en-US" smtClean="0"/>
              <a:pPr/>
              <a:t>10</a:t>
            </a:fld>
            <a:endParaRPr lang="en-US" dirty="0"/>
          </a:p>
        </p:txBody>
      </p:sp>
      <p:sp>
        <p:nvSpPr>
          <p:cNvPr id="10" name="Title 5">
            <a:extLst>
              <a:ext uri="{FF2B5EF4-FFF2-40B4-BE49-F238E27FC236}">
                <a16:creationId xmlns:a16="http://schemas.microsoft.com/office/drawing/2014/main" id="{4F3CB1B1-9185-0441-6F9C-CADC9BC7DBF6}"/>
              </a:ext>
            </a:extLst>
          </p:cNvPr>
          <p:cNvSpPr>
            <a:spLocks noGrp="1"/>
          </p:cNvSpPr>
          <p:nvPr>
            <p:ph type="title"/>
          </p:nvPr>
        </p:nvSpPr>
        <p:spPr>
          <a:xfrm>
            <a:off x="838200" y="431740"/>
            <a:ext cx="10515600" cy="679884"/>
          </a:xfrm>
        </p:spPr>
        <p:txBody>
          <a:bodyPr/>
          <a:lstStyle/>
          <a:p>
            <a:pPr algn="ctr" rtl="1"/>
            <a:r>
              <a:rPr lang="en-US" sz="4000" dirty="0">
                <a:solidFill>
                  <a:schemeClr val="tx1"/>
                </a:solidFill>
                <a:latin typeface="Dubai" panose="020B0503030403030204" pitchFamily="34" charset="-78"/>
                <a:cs typeface="Dubai" panose="020B0503030403030204" pitchFamily="34" charset="-78"/>
              </a:rPr>
              <a:t>1NF</a:t>
            </a:r>
          </a:p>
        </p:txBody>
      </p:sp>
      <p:sp>
        <p:nvSpPr>
          <p:cNvPr id="11" name="Text Placeholder 4">
            <a:extLst>
              <a:ext uri="{FF2B5EF4-FFF2-40B4-BE49-F238E27FC236}">
                <a16:creationId xmlns:a16="http://schemas.microsoft.com/office/drawing/2014/main" id="{78E7ADA9-7617-512B-998D-0C5454C1D370}"/>
              </a:ext>
            </a:extLst>
          </p:cNvPr>
          <p:cNvSpPr txBox="1">
            <a:spLocks/>
          </p:cNvSpPr>
          <p:nvPr/>
        </p:nvSpPr>
        <p:spPr>
          <a:xfrm>
            <a:off x="3457574" y="1077854"/>
            <a:ext cx="8063865" cy="1388409"/>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lnSpc>
                <a:spcPct val="100000"/>
              </a:lnSpc>
              <a:buNone/>
            </a:pPr>
            <a:r>
              <a:rPr lang="fa-IR" sz="1800" b="0" i="0" u="none" strike="noStrike" baseline="0" dirty="0">
                <a:latin typeface="Dubai" panose="020B0503030403030204" pitchFamily="34" charset="-78"/>
                <a:cs typeface="Dubai" panose="020B0503030403030204" pitchFamily="34" charset="-78"/>
              </a:rPr>
              <a:t>برای موجودیت سفارش خصیصه‌ها به صورت زیر در می‌آیند:</a:t>
            </a:r>
          </a:p>
          <a:p>
            <a:pPr marL="0" indent="0" algn="justLow" rtl="1">
              <a:lnSpc>
                <a:spcPct val="100000"/>
              </a:lnSpc>
              <a:buNone/>
            </a:pPr>
            <a:r>
              <a:rPr lang="fa-IR" sz="1800" b="0" i="0" u="none" strike="noStrike" baseline="0" dirty="0">
                <a:latin typeface="Dubai" panose="020B0503030403030204" pitchFamily="34" charset="-78"/>
                <a:cs typeface="Dubai" panose="020B0503030403030204" pitchFamily="34" charset="-78"/>
              </a:rPr>
              <a:t>ابتدا چون تاریخ قابل تجزیه بود، آن را به ۳ بخش سال و ماه و تاریخ تقسیم می‌کنیم. سپس می‌دانیم در یک سفارش می‌توان چند غذای متفاوت داشت پس جدول دوم را تشکیل می‌دهیم و در آن</a:t>
            </a:r>
            <a:r>
              <a:rPr lang="fa-IR" sz="1800" dirty="0">
                <a:latin typeface="Dubai" panose="020B0503030403030204" pitchFamily="34" charset="-78"/>
                <a:cs typeface="Dubai" panose="020B0503030403030204" pitchFamily="34" charset="-78"/>
              </a:rPr>
              <a:t> </a:t>
            </a:r>
            <a:r>
              <a:rPr lang="en-US" sz="1800" dirty="0">
                <a:latin typeface="Dubai" panose="020B0503030403030204" pitchFamily="34" charset="-78"/>
                <a:cs typeface="Dubai" panose="020B0503030403030204" pitchFamily="34" charset="-78"/>
              </a:rPr>
              <a:t>ID</a:t>
            </a:r>
            <a:r>
              <a:rPr lang="fa-IR" sz="1800" dirty="0">
                <a:latin typeface="Dubai" panose="020B0503030403030204" pitchFamily="34" charset="-78"/>
                <a:cs typeface="Dubai" panose="020B0503030403030204" pitchFamily="34" charset="-78"/>
              </a:rPr>
              <a:t> </a:t>
            </a:r>
            <a:r>
              <a:rPr lang="fa-IR" sz="1800" b="0" i="0" u="none" strike="noStrike" baseline="0" dirty="0">
                <a:latin typeface="Dubai" panose="020B0503030403030204" pitchFamily="34" charset="-78"/>
                <a:cs typeface="Dubai" panose="020B0503030403030204" pitchFamily="34" charset="-78"/>
              </a:rPr>
              <a:t>غذا و تعداد را قرار می‌دهیم. کلید های اصلی با رنگ قرمز مشخص شده‌اند.</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15" name="Picture 14">
            <a:extLst>
              <a:ext uri="{FF2B5EF4-FFF2-40B4-BE49-F238E27FC236}">
                <a16:creationId xmlns:a16="http://schemas.microsoft.com/office/drawing/2014/main" id="{51431A2C-9C90-9F04-50BD-C03270BDA86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rcRect/>
          <a:stretch/>
        </p:blipFill>
        <p:spPr>
          <a:xfrm>
            <a:off x="3457574" y="3497132"/>
            <a:ext cx="2690093" cy="1967610"/>
          </a:xfrm>
          <a:prstGeom prst="rect">
            <a:avLst/>
          </a:prstGeom>
          <a:ln>
            <a:noFill/>
          </a:ln>
          <a:effectLst>
            <a:outerShdw blurRad="292100" dist="139700" dir="2700000" algn="tl" rotWithShape="0">
              <a:srgbClr val="333333">
                <a:alpha val="65000"/>
              </a:srgbClr>
            </a:outerShdw>
          </a:effectLst>
        </p:spPr>
      </p:pic>
      <p:sp>
        <p:nvSpPr>
          <p:cNvPr id="18" name="Text Placeholder 4">
            <a:extLst>
              <a:ext uri="{FF2B5EF4-FFF2-40B4-BE49-F238E27FC236}">
                <a16:creationId xmlns:a16="http://schemas.microsoft.com/office/drawing/2014/main" id="{0AC9D140-4E57-1358-DC10-5EDC8BF1AD04}"/>
              </a:ext>
            </a:extLst>
          </p:cNvPr>
          <p:cNvSpPr txBox="1">
            <a:spLocks/>
          </p:cNvSpPr>
          <p:nvPr/>
        </p:nvSpPr>
        <p:spPr>
          <a:xfrm>
            <a:off x="3457574" y="2543138"/>
            <a:ext cx="8063865" cy="397809"/>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None/>
            </a:pPr>
            <a:r>
              <a:rPr lang="fa-IR" sz="1800" b="0" i="0" u="none" strike="noStrike" baseline="0" dirty="0">
                <a:latin typeface="Dubai" panose="020B0503030403030204" pitchFamily="34" charset="-78"/>
                <a:cs typeface="Dubai" panose="020B0503030403030204" pitchFamily="34" charset="-78"/>
              </a:rPr>
              <a:t>برای جدول مشتری اسم به ۲ بخش نام و نام خانوادگی تقسیم شد.</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20" name="Picture 19">
            <a:extLst>
              <a:ext uri="{FF2B5EF4-FFF2-40B4-BE49-F238E27FC236}">
                <a16:creationId xmlns:a16="http://schemas.microsoft.com/office/drawing/2014/main" id="{649431E0-225D-F1B9-6A9E-10FCD14BA1E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8898520" y="3155301"/>
            <a:ext cx="2455280" cy="296036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71C6125-C81F-9C78-D5E3-8F216F40701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365760" y="1111624"/>
            <a:ext cx="2567929" cy="47710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853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72C4D8-F110-7D00-D48A-66DB8D7C398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28211BFE-D0C0-64E3-4785-D0D7CF89A635}"/>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5" name="Slide Number Placeholder 4">
            <a:extLst>
              <a:ext uri="{FF2B5EF4-FFF2-40B4-BE49-F238E27FC236}">
                <a16:creationId xmlns:a16="http://schemas.microsoft.com/office/drawing/2014/main" id="{C7A15A5B-6721-BB94-2DFD-A215E3DE454A}"/>
              </a:ext>
            </a:extLst>
          </p:cNvPr>
          <p:cNvSpPr>
            <a:spLocks noGrp="1"/>
          </p:cNvSpPr>
          <p:nvPr>
            <p:ph type="sldNum" sz="quarter" idx="12"/>
          </p:nvPr>
        </p:nvSpPr>
        <p:spPr/>
        <p:txBody>
          <a:bodyPr/>
          <a:lstStyle/>
          <a:p>
            <a:fld id="{58FB4751-880F-D840-AAA9-3A15815CC996}" type="slidenum">
              <a:rPr lang="en-US" smtClean="0"/>
              <a:pPr/>
              <a:t>11</a:t>
            </a:fld>
            <a:endParaRPr lang="en-US" dirty="0"/>
          </a:p>
        </p:txBody>
      </p:sp>
      <p:sp>
        <p:nvSpPr>
          <p:cNvPr id="10" name="Title 5">
            <a:extLst>
              <a:ext uri="{FF2B5EF4-FFF2-40B4-BE49-F238E27FC236}">
                <a16:creationId xmlns:a16="http://schemas.microsoft.com/office/drawing/2014/main" id="{4F3CB1B1-9185-0441-6F9C-CADC9BC7DBF6}"/>
              </a:ext>
            </a:extLst>
          </p:cNvPr>
          <p:cNvSpPr>
            <a:spLocks noGrp="1"/>
          </p:cNvSpPr>
          <p:nvPr>
            <p:ph type="title"/>
          </p:nvPr>
        </p:nvSpPr>
        <p:spPr>
          <a:xfrm>
            <a:off x="838200" y="431740"/>
            <a:ext cx="10515600" cy="679884"/>
          </a:xfrm>
        </p:spPr>
        <p:txBody>
          <a:bodyPr/>
          <a:lstStyle/>
          <a:p>
            <a:pPr algn="ctr" rtl="1"/>
            <a:r>
              <a:rPr lang="en-US" sz="4000" dirty="0">
                <a:solidFill>
                  <a:schemeClr val="tx1"/>
                </a:solidFill>
                <a:latin typeface="Dubai" panose="020B0503030403030204" pitchFamily="34" charset="-78"/>
                <a:cs typeface="Dubai" panose="020B0503030403030204" pitchFamily="34" charset="-78"/>
              </a:rPr>
              <a:t>1NF</a:t>
            </a:r>
          </a:p>
        </p:txBody>
      </p:sp>
      <p:sp>
        <p:nvSpPr>
          <p:cNvPr id="11" name="Text Placeholder 4">
            <a:extLst>
              <a:ext uri="{FF2B5EF4-FFF2-40B4-BE49-F238E27FC236}">
                <a16:creationId xmlns:a16="http://schemas.microsoft.com/office/drawing/2014/main" id="{78E7ADA9-7617-512B-998D-0C5454C1D370}"/>
              </a:ext>
            </a:extLst>
          </p:cNvPr>
          <p:cNvSpPr txBox="1">
            <a:spLocks/>
          </p:cNvSpPr>
          <p:nvPr/>
        </p:nvSpPr>
        <p:spPr>
          <a:xfrm>
            <a:off x="3457574" y="1259541"/>
            <a:ext cx="8063865" cy="397809"/>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lnSpc>
                <a:spcPct val="100000"/>
              </a:lnSpc>
              <a:buNone/>
            </a:pPr>
            <a:r>
              <a:rPr lang="fa-IR" sz="1800" b="0" i="0" u="none" strike="noStrike" baseline="0" dirty="0">
                <a:latin typeface="Dubai" panose="020B0503030403030204" pitchFamily="34" charset="-78"/>
                <a:cs typeface="Dubai" panose="020B0503030403030204" pitchFamily="34" charset="-78"/>
              </a:rPr>
              <a:t>برای جدول تراکنش تنها تاریخ را به ۳ قسمت تقسیم می‌کنیم.</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13" name="Picture 12">
            <a:extLst>
              <a:ext uri="{FF2B5EF4-FFF2-40B4-BE49-F238E27FC236}">
                <a16:creationId xmlns:a16="http://schemas.microsoft.com/office/drawing/2014/main" id="{B0627302-D31F-798F-4906-16734D6C185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rcRect/>
          <a:stretch/>
        </p:blipFill>
        <p:spPr>
          <a:xfrm>
            <a:off x="365760" y="1390321"/>
            <a:ext cx="2682472" cy="4077357"/>
          </a:xfrm>
          <a:prstGeom prst="rect">
            <a:avLst/>
          </a:prstGeom>
          <a:ln>
            <a:noFill/>
          </a:ln>
          <a:effectLst>
            <a:outerShdw blurRad="292100" dist="139700" dir="2700000" algn="tl" rotWithShape="0">
              <a:srgbClr val="333333">
                <a:alpha val="65000"/>
              </a:srgbClr>
            </a:outerShdw>
          </a:effectLst>
        </p:spPr>
      </p:pic>
      <p:sp>
        <p:nvSpPr>
          <p:cNvPr id="2" name="Text Placeholder 4">
            <a:extLst>
              <a:ext uri="{FF2B5EF4-FFF2-40B4-BE49-F238E27FC236}">
                <a16:creationId xmlns:a16="http://schemas.microsoft.com/office/drawing/2014/main" id="{21DCB33F-4B53-AA8B-D3AE-6B5402E2B5AD}"/>
              </a:ext>
            </a:extLst>
          </p:cNvPr>
          <p:cNvSpPr txBox="1">
            <a:spLocks/>
          </p:cNvSpPr>
          <p:nvPr/>
        </p:nvSpPr>
        <p:spPr>
          <a:xfrm>
            <a:off x="3457574" y="1899790"/>
            <a:ext cx="8063865" cy="885607"/>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buNone/>
            </a:pPr>
            <a:r>
              <a:rPr lang="fa-IR" sz="1800" b="0" i="0" u="none" strike="noStrike" baseline="0" dirty="0">
                <a:latin typeface="Dubai" panose="020B0503030403030204" pitchFamily="34" charset="-78"/>
                <a:cs typeface="Dubai" panose="020B0503030403030204" pitchFamily="34" charset="-78"/>
              </a:rPr>
              <a:t>برای موجودیت پیک اسم به ۲ بخش نام و نام خانوادگی تجزیه می‌شود. همچنین تاریخ مانند قبل به ۳ بخش تجزیه می‌شود. چون رستوران‌هایی که پیک با آن‌ها کار می کند چند مقداره می‌باشد، یک جدول دیگر ایجاد می‌شود.</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7" name="Picture 6">
            <a:extLst>
              <a:ext uri="{FF2B5EF4-FFF2-40B4-BE49-F238E27FC236}">
                <a16:creationId xmlns:a16="http://schemas.microsoft.com/office/drawing/2014/main" id="{D8672816-AD60-A9A3-BE33-515B458E621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4541405" y="3158618"/>
            <a:ext cx="2651990" cy="230906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B1A2942-A5E1-776E-62DC-E1B58398E3C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8686568" y="3623478"/>
            <a:ext cx="2667231" cy="1379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472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72C4D8-F110-7D00-D48A-66DB8D7C398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28211BFE-D0C0-64E3-4785-D0D7CF89A635}"/>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5" name="Slide Number Placeholder 4">
            <a:extLst>
              <a:ext uri="{FF2B5EF4-FFF2-40B4-BE49-F238E27FC236}">
                <a16:creationId xmlns:a16="http://schemas.microsoft.com/office/drawing/2014/main" id="{C7A15A5B-6721-BB94-2DFD-A215E3DE454A}"/>
              </a:ext>
            </a:extLst>
          </p:cNvPr>
          <p:cNvSpPr>
            <a:spLocks noGrp="1"/>
          </p:cNvSpPr>
          <p:nvPr>
            <p:ph type="sldNum" sz="quarter" idx="12"/>
          </p:nvPr>
        </p:nvSpPr>
        <p:spPr/>
        <p:txBody>
          <a:bodyPr/>
          <a:lstStyle/>
          <a:p>
            <a:fld id="{58FB4751-880F-D840-AAA9-3A15815CC996}" type="slidenum">
              <a:rPr lang="en-US" smtClean="0"/>
              <a:pPr/>
              <a:t>12</a:t>
            </a:fld>
            <a:endParaRPr lang="en-US" dirty="0"/>
          </a:p>
        </p:txBody>
      </p:sp>
      <p:sp>
        <p:nvSpPr>
          <p:cNvPr id="10" name="Title 5">
            <a:extLst>
              <a:ext uri="{FF2B5EF4-FFF2-40B4-BE49-F238E27FC236}">
                <a16:creationId xmlns:a16="http://schemas.microsoft.com/office/drawing/2014/main" id="{4F3CB1B1-9185-0441-6F9C-CADC9BC7DBF6}"/>
              </a:ext>
            </a:extLst>
          </p:cNvPr>
          <p:cNvSpPr>
            <a:spLocks noGrp="1"/>
          </p:cNvSpPr>
          <p:nvPr>
            <p:ph type="title"/>
          </p:nvPr>
        </p:nvSpPr>
        <p:spPr>
          <a:xfrm>
            <a:off x="838200" y="431740"/>
            <a:ext cx="10515600" cy="679884"/>
          </a:xfrm>
        </p:spPr>
        <p:txBody>
          <a:bodyPr/>
          <a:lstStyle/>
          <a:p>
            <a:pPr algn="ctr" rtl="1"/>
            <a:r>
              <a:rPr lang="en-US" sz="4000" dirty="0">
                <a:solidFill>
                  <a:schemeClr val="tx1"/>
                </a:solidFill>
                <a:latin typeface="Dubai" panose="020B0503030403030204" pitchFamily="34" charset="-78"/>
                <a:cs typeface="Dubai" panose="020B0503030403030204" pitchFamily="34" charset="-78"/>
              </a:rPr>
              <a:t>1NF</a:t>
            </a:r>
          </a:p>
        </p:txBody>
      </p:sp>
      <p:sp>
        <p:nvSpPr>
          <p:cNvPr id="11" name="Text Placeholder 4">
            <a:extLst>
              <a:ext uri="{FF2B5EF4-FFF2-40B4-BE49-F238E27FC236}">
                <a16:creationId xmlns:a16="http://schemas.microsoft.com/office/drawing/2014/main" id="{78E7ADA9-7617-512B-998D-0C5454C1D370}"/>
              </a:ext>
            </a:extLst>
          </p:cNvPr>
          <p:cNvSpPr txBox="1">
            <a:spLocks/>
          </p:cNvSpPr>
          <p:nvPr/>
        </p:nvSpPr>
        <p:spPr>
          <a:xfrm>
            <a:off x="3457574" y="1259541"/>
            <a:ext cx="8063865" cy="397809"/>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lnSpc>
                <a:spcPct val="100000"/>
              </a:lnSpc>
              <a:buNone/>
            </a:pPr>
            <a:r>
              <a:rPr lang="fa-IR" sz="1800" b="0" i="0" u="none" strike="noStrike" baseline="0" dirty="0">
                <a:latin typeface="Dubai" panose="020B0503030403030204" pitchFamily="34" charset="-78"/>
                <a:cs typeface="Dubai" panose="020B0503030403030204" pitchFamily="34" charset="-78"/>
              </a:rPr>
              <a:t>برای دلیوری خواهیم داشت:</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13" name="Picture 12">
            <a:extLst>
              <a:ext uri="{FF2B5EF4-FFF2-40B4-BE49-F238E27FC236}">
                <a16:creationId xmlns:a16="http://schemas.microsoft.com/office/drawing/2014/main" id="{B0627302-D31F-798F-4906-16734D6C185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rcRect/>
          <a:stretch/>
        </p:blipFill>
        <p:spPr>
          <a:xfrm>
            <a:off x="329910" y="1029102"/>
            <a:ext cx="2682472" cy="2759114"/>
          </a:xfrm>
          <a:prstGeom prst="rect">
            <a:avLst/>
          </a:prstGeom>
          <a:ln>
            <a:noFill/>
          </a:ln>
          <a:effectLst>
            <a:outerShdw blurRad="292100" dist="139700" dir="2700000" algn="tl" rotWithShape="0">
              <a:srgbClr val="333333">
                <a:alpha val="65000"/>
              </a:srgbClr>
            </a:outerShdw>
          </a:effectLst>
        </p:spPr>
      </p:pic>
      <p:sp>
        <p:nvSpPr>
          <p:cNvPr id="2" name="Text Placeholder 4">
            <a:extLst>
              <a:ext uri="{FF2B5EF4-FFF2-40B4-BE49-F238E27FC236}">
                <a16:creationId xmlns:a16="http://schemas.microsoft.com/office/drawing/2014/main" id="{21DCB33F-4B53-AA8B-D3AE-6B5402E2B5AD}"/>
              </a:ext>
            </a:extLst>
          </p:cNvPr>
          <p:cNvSpPr txBox="1">
            <a:spLocks/>
          </p:cNvSpPr>
          <p:nvPr/>
        </p:nvSpPr>
        <p:spPr>
          <a:xfrm>
            <a:off x="3457574" y="1852165"/>
            <a:ext cx="8063865" cy="885607"/>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buNone/>
            </a:pPr>
            <a:r>
              <a:rPr lang="fa-IR" sz="1800" b="0" i="0" u="none" strike="noStrike" baseline="0" dirty="0">
                <a:latin typeface="Dubai" panose="020B0503030403030204" pitchFamily="34" charset="-78"/>
                <a:cs typeface="Dubai" panose="020B0503030403030204" pitchFamily="34" charset="-78"/>
              </a:rPr>
              <a:t>موجودیت رستوران به این دلیل که منوهای یک رستوران چند مقداره می‌باشند به ۲ جدول تقسیم می‌شود. همچنین ساعت کاری را به ساعت شروع و پایان تقسیم می‌کنیم. آدرس قابل تجزیه است ولی چون کارایی ندارد آن را تجزیه نمی‌کنیم:</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7" name="Picture 6">
            <a:extLst>
              <a:ext uri="{FF2B5EF4-FFF2-40B4-BE49-F238E27FC236}">
                <a16:creationId xmlns:a16="http://schemas.microsoft.com/office/drawing/2014/main" id="{D8672816-AD60-A9A3-BE33-515B458E621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rcRect/>
          <a:stretch/>
        </p:blipFill>
        <p:spPr>
          <a:xfrm>
            <a:off x="5356745" y="2862537"/>
            <a:ext cx="2667231" cy="31884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B1A2942-A5E1-776E-62DC-E1B58398E3C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rcRect/>
          <a:stretch/>
        </p:blipFill>
        <p:spPr>
          <a:xfrm>
            <a:off x="8722419" y="3757548"/>
            <a:ext cx="2631381" cy="1398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255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72C4D8-F110-7D00-D48A-66DB8D7C398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28211BFE-D0C0-64E3-4785-D0D7CF89A635}"/>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5" name="Slide Number Placeholder 4">
            <a:extLst>
              <a:ext uri="{FF2B5EF4-FFF2-40B4-BE49-F238E27FC236}">
                <a16:creationId xmlns:a16="http://schemas.microsoft.com/office/drawing/2014/main" id="{C7A15A5B-6721-BB94-2DFD-A215E3DE454A}"/>
              </a:ext>
            </a:extLst>
          </p:cNvPr>
          <p:cNvSpPr>
            <a:spLocks noGrp="1"/>
          </p:cNvSpPr>
          <p:nvPr>
            <p:ph type="sldNum" sz="quarter" idx="12"/>
          </p:nvPr>
        </p:nvSpPr>
        <p:spPr/>
        <p:txBody>
          <a:bodyPr/>
          <a:lstStyle/>
          <a:p>
            <a:fld id="{58FB4751-880F-D840-AAA9-3A15815CC996}" type="slidenum">
              <a:rPr lang="en-US" smtClean="0"/>
              <a:pPr/>
              <a:t>13</a:t>
            </a:fld>
            <a:endParaRPr lang="en-US" dirty="0"/>
          </a:p>
        </p:txBody>
      </p:sp>
      <p:sp>
        <p:nvSpPr>
          <p:cNvPr id="10" name="Title 5">
            <a:extLst>
              <a:ext uri="{FF2B5EF4-FFF2-40B4-BE49-F238E27FC236}">
                <a16:creationId xmlns:a16="http://schemas.microsoft.com/office/drawing/2014/main" id="{4F3CB1B1-9185-0441-6F9C-CADC9BC7DBF6}"/>
              </a:ext>
            </a:extLst>
          </p:cNvPr>
          <p:cNvSpPr>
            <a:spLocks noGrp="1"/>
          </p:cNvSpPr>
          <p:nvPr>
            <p:ph type="title"/>
          </p:nvPr>
        </p:nvSpPr>
        <p:spPr>
          <a:xfrm>
            <a:off x="838200" y="431740"/>
            <a:ext cx="10515600" cy="679884"/>
          </a:xfrm>
        </p:spPr>
        <p:txBody>
          <a:bodyPr/>
          <a:lstStyle/>
          <a:p>
            <a:pPr algn="ctr" rtl="1"/>
            <a:r>
              <a:rPr lang="en-US" sz="4000" dirty="0">
                <a:solidFill>
                  <a:schemeClr val="tx1"/>
                </a:solidFill>
                <a:latin typeface="Dubai" panose="020B0503030403030204" pitchFamily="34" charset="-78"/>
                <a:cs typeface="Dubai" panose="020B0503030403030204" pitchFamily="34" charset="-78"/>
              </a:rPr>
              <a:t>1NF</a:t>
            </a:r>
          </a:p>
        </p:txBody>
      </p:sp>
      <p:sp>
        <p:nvSpPr>
          <p:cNvPr id="11" name="Text Placeholder 4">
            <a:extLst>
              <a:ext uri="{FF2B5EF4-FFF2-40B4-BE49-F238E27FC236}">
                <a16:creationId xmlns:a16="http://schemas.microsoft.com/office/drawing/2014/main" id="{78E7ADA9-7617-512B-998D-0C5454C1D370}"/>
              </a:ext>
            </a:extLst>
          </p:cNvPr>
          <p:cNvSpPr txBox="1">
            <a:spLocks/>
          </p:cNvSpPr>
          <p:nvPr/>
        </p:nvSpPr>
        <p:spPr>
          <a:xfrm>
            <a:off x="3457574" y="1259541"/>
            <a:ext cx="8063865" cy="397809"/>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lnSpc>
                <a:spcPct val="100000"/>
              </a:lnSpc>
              <a:buNone/>
            </a:pPr>
            <a:r>
              <a:rPr lang="fa-IR" sz="1800" b="0" i="0" u="none" strike="noStrike" baseline="0" dirty="0">
                <a:latin typeface="Dubai" panose="020B0503030403030204" pitchFamily="34" charset="-78"/>
                <a:cs typeface="Dubai" panose="020B0503030403030204" pitchFamily="34" charset="-78"/>
              </a:rPr>
              <a:t>جدول غذا به صورت زیر در می‌آید:</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sp>
        <p:nvSpPr>
          <p:cNvPr id="2" name="Text Placeholder 4">
            <a:extLst>
              <a:ext uri="{FF2B5EF4-FFF2-40B4-BE49-F238E27FC236}">
                <a16:creationId xmlns:a16="http://schemas.microsoft.com/office/drawing/2014/main" id="{21DCB33F-4B53-AA8B-D3AE-6B5402E2B5AD}"/>
              </a:ext>
            </a:extLst>
          </p:cNvPr>
          <p:cNvSpPr txBox="1">
            <a:spLocks/>
          </p:cNvSpPr>
          <p:nvPr/>
        </p:nvSpPr>
        <p:spPr>
          <a:xfrm>
            <a:off x="3457574" y="1852166"/>
            <a:ext cx="8063865" cy="397810"/>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buNone/>
            </a:pPr>
            <a:r>
              <a:rPr lang="fa-IR" sz="1800" dirty="0">
                <a:latin typeface="Dubai" panose="020B0503030403030204" pitchFamily="34" charset="-78"/>
                <a:cs typeface="Dubai" panose="020B0503030403030204" pitchFamily="34" charset="-78"/>
              </a:rPr>
              <a:t>و در نهایت، </a:t>
            </a:r>
            <a:r>
              <a:rPr lang="fa-IR" sz="1800" b="0" i="0" u="none" strike="noStrike" baseline="0" dirty="0">
                <a:latin typeface="Dubai" panose="020B0503030403030204" pitchFamily="34" charset="-78"/>
                <a:cs typeface="Dubai" panose="020B0503030403030204" pitchFamily="34" charset="-78"/>
              </a:rPr>
              <a:t>برای موجودیت منو، غذاهای آن چند مقداره می‌باشند. پس ۲ جدول خواهیم داشت:</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pic>
        <p:nvPicPr>
          <p:cNvPr id="8" name="Picture 7">
            <a:extLst>
              <a:ext uri="{FF2B5EF4-FFF2-40B4-BE49-F238E27FC236}">
                <a16:creationId xmlns:a16="http://schemas.microsoft.com/office/drawing/2014/main" id="{43B56A29-A3ED-8BC6-D59A-82762DF3458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345151" y="1259541"/>
            <a:ext cx="2667231" cy="3215919"/>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F6CA05D-3CB1-429B-2E72-2DFE1974945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5166130" y="2995191"/>
            <a:ext cx="2651990" cy="1874682"/>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F6BE3751-A0A4-E71B-3A9B-296041C1EAF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8478117" y="3029483"/>
            <a:ext cx="2667231" cy="1806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961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72C4D8-F110-7D00-D48A-66DB8D7C398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28211BFE-D0C0-64E3-4785-D0D7CF89A635}"/>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5" name="Slide Number Placeholder 4">
            <a:extLst>
              <a:ext uri="{FF2B5EF4-FFF2-40B4-BE49-F238E27FC236}">
                <a16:creationId xmlns:a16="http://schemas.microsoft.com/office/drawing/2014/main" id="{C7A15A5B-6721-BB94-2DFD-A215E3DE454A}"/>
              </a:ext>
            </a:extLst>
          </p:cNvPr>
          <p:cNvSpPr>
            <a:spLocks noGrp="1"/>
          </p:cNvSpPr>
          <p:nvPr>
            <p:ph type="sldNum" sz="quarter" idx="12"/>
          </p:nvPr>
        </p:nvSpPr>
        <p:spPr/>
        <p:txBody>
          <a:bodyPr/>
          <a:lstStyle/>
          <a:p>
            <a:fld id="{58FB4751-880F-D840-AAA9-3A15815CC996}" type="slidenum">
              <a:rPr lang="en-US" smtClean="0"/>
              <a:pPr/>
              <a:t>14</a:t>
            </a:fld>
            <a:endParaRPr lang="en-US" dirty="0"/>
          </a:p>
        </p:txBody>
      </p:sp>
      <p:sp>
        <p:nvSpPr>
          <p:cNvPr id="10" name="Title 5">
            <a:extLst>
              <a:ext uri="{FF2B5EF4-FFF2-40B4-BE49-F238E27FC236}">
                <a16:creationId xmlns:a16="http://schemas.microsoft.com/office/drawing/2014/main" id="{4F3CB1B1-9185-0441-6F9C-CADC9BC7DBF6}"/>
              </a:ext>
            </a:extLst>
          </p:cNvPr>
          <p:cNvSpPr>
            <a:spLocks noGrp="1"/>
          </p:cNvSpPr>
          <p:nvPr>
            <p:ph type="title"/>
          </p:nvPr>
        </p:nvSpPr>
        <p:spPr>
          <a:xfrm>
            <a:off x="838200" y="330040"/>
            <a:ext cx="10515600" cy="676656"/>
          </a:xfrm>
        </p:spPr>
        <p:txBody>
          <a:bodyPr/>
          <a:lstStyle/>
          <a:p>
            <a:pPr algn="ctr" rtl="1"/>
            <a:r>
              <a:rPr lang="en-US" sz="4000" dirty="0">
                <a:solidFill>
                  <a:schemeClr val="tx1"/>
                </a:solidFill>
                <a:latin typeface="Dubai" panose="020B0503030403030204" pitchFamily="34" charset="-78"/>
                <a:cs typeface="Dubai" panose="020B0503030403030204" pitchFamily="34" charset="-78"/>
              </a:rPr>
              <a:t>2NF &amp; 3NF</a:t>
            </a:r>
          </a:p>
        </p:txBody>
      </p:sp>
      <p:sp>
        <p:nvSpPr>
          <p:cNvPr id="11" name="Text Placeholder 4">
            <a:extLst>
              <a:ext uri="{FF2B5EF4-FFF2-40B4-BE49-F238E27FC236}">
                <a16:creationId xmlns:a16="http://schemas.microsoft.com/office/drawing/2014/main" id="{78E7ADA9-7617-512B-998D-0C5454C1D370}"/>
              </a:ext>
            </a:extLst>
          </p:cNvPr>
          <p:cNvSpPr txBox="1">
            <a:spLocks/>
          </p:cNvSpPr>
          <p:nvPr/>
        </p:nvSpPr>
        <p:spPr>
          <a:xfrm>
            <a:off x="555812" y="973789"/>
            <a:ext cx="10965627" cy="1469657"/>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buNone/>
            </a:pPr>
            <a:r>
              <a:rPr lang="fa-IR" sz="1800" b="0" i="0" u="none" strike="noStrike" baseline="0" dirty="0">
                <a:latin typeface="Dubai" panose="020B0503030403030204" pitchFamily="34" charset="-78"/>
                <a:cs typeface="Dubai" panose="020B0503030403030204" pitchFamily="34" charset="-78"/>
              </a:rPr>
              <a:t>برای تبدیل به </a:t>
            </a:r>
            <a:r>
              <a:rPr lang="en-US" sz="1800" b="0" i="0" u="none" strike="noStrike" baseline="0" dirty="0">
                <a:latin typeface="Dubai" panose="020B0503030403030204" pitchFamily="34" charset="-78"/>
                <a:cs typeface="Dubai" panose="020B0503030403030204" pitchFamily="34" charset="-78"/>
              </a:rPr>
              <a:t>“2NF”</a:t>
            </a:r>
            <a:r>
              <a:rPr lang="fa-IR" sz="1800" b="0" i="0" u="none" strike="noStrike" baseline="0" dirty="0">
                <a:latin typeface="Dubai" panose="020B0503030403030204" pitchFamily="34" charset="-78"/>
                <a:cs typeface="Dubai" panose="020B0503030403030204" pitchFamily="34" charset="-78"/>
              </a:rPr>
              <a:t> باید تمام مولفه‌های غیرکلیدی به کل کلید وابسته باشند. تمام مولفه‌های غیرکلیدی</a:t>
            </a:r>
            <a:r>
              <a:rPr lang="en-US" sz="1800" b="0" i="0" u="none" strike="noStrike" baseline="0" dirty="0">
                <a:latin typeface="Dubai" panose="020B0503030403030204" pitchFamily="34" charset="-78"/>
                <a:cs typeface="Dubai" panose="020B0503030403030204" pitchFamily="34" charset="-78"/>
              </a:rPr>
              <a:t> </a:t>
            </a:r>
            <a:r>
              <a:rPr lang="fa-IR" sz="1800" b="0" i="0" u="none" strike="noStrike" baseline="0" dirty="0">
                <a:latin typeface="Dubai" panose="020B0503030403030204" pitchFamily="34" charset="-78"/>
                <a:cs typeface="Dubai" panose="020B0503030403030204" pitchFamily="34" charset="-78"/>
              </a:rPr>
              <a:t>موجودیت‌های ذکر شده به کل کلید وابسته‌اند</a:t>
            </a:r>
            <a:r>
              <a:rPr lang="fa-IR" sz="1800" dirty="0">
                <a:latin typeface="Dubai" panose="020B0503030403030204" pitchFamily="34" charset="-78"/>
                <a:cs typeface="Dubai" panose="020B0503030403030204" pitchFamily="34" charset="-78"/>
              </a:rPr>
              <a:t>،</a:t>
            </a:r>
            <a:r>
              <a:rPr lang="fa-IR" sz="1800" b="0" i="0" u="none" strike="noStrike" baseline="0" dirty="0">
                <a:latin typeface="Dubai" panose="020B0503030403030204" pitchFamily="34" charset="-78"/>
                <a:cs typeface="Dubai" panose="020B0503030403030204" pitchFamily="34" charset="-78"/>
              </a:rPr>
              <a:t> زیرا جداول یا به صورت تمام کلید می‌باشند یا کلید اصلی آن‌ها</a:t>
            </a:r>
            <a:r>
              <a:rPr lang="en-US" sz="1800" b="0" i="0" u="none" strike="noStrike" baseline="0" dirty="0">
                <a:latin typeface="Dubai" panose="020B0503030403030204" pitchFamily="34" charset="-78"/>
                <a:cs typeface="Dubai" panose="020B0503030403030204" pitchFamily="34" charset="-78"/>
              </a:rPr>
              <a:t> </a:t>
            </a:r>
            <a:r>
              <a:rPr lang="fa-IR" sz="1800" b="0" i="0" u="none" strike="noStrike" baseline="0" dirty="0">
                <a:latin typeface="Dubai" panose="020B0503030403030204" pitchFamily="34" charset="-78"/>
                <a:cs typeface="Dubai" panose="020B0503030403030204" pitchFamily="34" charset="-78"/>
              </a:rPr>
              <a:t>تنها از یک خصیصه تشکیل شده است. تنها جدول سفارش ۲ در دو گروه بالا قرار نمیگیرد که در این جدول</a:t>
            </a:r>
            <a:r>
              <a:rPr lang="en-US" sz="1800" b="0" i="0" u="none" strike="noStrike" baseline="0" dirty="0">
                <a:latin typeface="Dubai" panose="020B0503030403030204" pitchFamily="34" charset="-78"/>
                <a:cs typeface="Dubai" panose="020B0503030403030204" pitchFamily="34" charset="-78"/>
              </a:rPr>
              <a:t> </a:t>
            </a:r>
            <a:r>
              <a:rPr lang="fa-IR" sz="1800" b="0" i="0" u="none" strike="noStrike" baseline="0" dirty="0">
                <a:latin typeface="Dubai" panose="020B0503030403030204" pitchFamily="34" charset="-78"/>
                <a:cs typeface="Dubai" panose="020B0503030403030204" pitchFamily="34" charset="-78"/>
              </a:rPr>
              <a:t>هم تعداد وابسته به کل کلید است. بنابراین جداول بالا در فرم </a:t>
            </a:r>
            <a:r>
              <a:rPr lang="en-US" sz="1800" b="0" i="0" u="none" strike="noStrike" baseline="0" dirty="0">
                <a:latin typeface="Dubai" panose="020B0503030403030204" pitchFamily="34" charset="-78"/>
                <a:cs typeface="Dubai" panose="020B0503030403030204" pitchFamily="34" charset="-78"/>
              </a:rPr>
              <a:t>“2NF”</a:t>
            </a:r>
            <a:r>
              <a:rPr lang="fa-IR" sz="1800" b="0" i="0" u="none" strike="noStrike" baseline="0" dirty="0">
                <a:latin typeface="Dubai" panose="020B0503030403030204" pitchFamily="34" charset="-78"/>
                <a:cs typeface="Dubai" panose="020B0503030403030204" pitchFamily="34" charset="-78"/>
              </a:rPr>
              <a:t> نیز می‌باشند.</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sp>
        <p:nvSpPr>
          <p:cNvPr id="2" name="Text Placeholder 4">
            <a:extLst>
              <a:ext uri="{FF2B5EF4-FFF2-40B4-BE49-F238E27FC236}">
                <a16:creationId xmlns:a16="http://schemas.microsoft.com/office/drawing/2014/main" id="{21DCB33F-4B53-AA8B-D3AE-6B5402E2B5AD}"/>
              </a:ext>
            </a:extLst>
          </p:cNvPr>
          <p:cNvSpPr txBox="1">
            <a:spLocks/>
          </p:cNvSpPr>
          <p:nvPr/>
        </p:nvSpPr>
        <p:spPr>
          <a:xfrm>
            <a:off x="555812" y="2575394"/>
            <a:ext cx="10965627" cy="1707212"/>
          </a:xfrm>
          <a:prstGeom prst="rect">
            <a:avLst/>
          </a:prstGeom>
          <a:solidFill>
            <a:schemeClr val="tx2">
              <a:lumMod val="40000"/>
              <a:lumOff val="60000"/>
              <a:alpha val="50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Low" rtl="1">
              <a:buNone/>
            </a:pPr>
            <a:r>
              <a:rPr lang="fa-IR" sz="1800" b="0" i="0" u="none" strike="noStrike" baseline="0" dirty="0">
                <a:latin typeface="Dubai" panose="020B0503030403030204" pitchFamily="34" charset="-78"/>
                <a:cs typeface="Dubai" panose="020B0503030403030204" pitchFamily="34" charset="-78"/>
              </a:rPr>
              <a:t>برای تبدیل به </a:t>
            </a:r>
            <a:r>
              <a:rPr lang="en-US" sz="1800" dirty="0">
                <a:latin typeface="Dubai" panose="020B0503030403030204" pitchFamily="34" charset="-78"/>
                <a:cs typeface="Dubai" panose="020B0503030403030204" pitchFamily="34" charset="-78"/>
              </a:rPr>
              <a:t>“3NF”</a:t>
            </a:r>
            <a:r>
              <a:rPr lang="fa-IR" sz="1800" dirty="0">
                <a:latin typeface="Dubai" panose="020B0503030403030204" pitchFamily="34" charset="-78"/>
                <a:cs typeface="Dubai" panose="020B0503030403030204" pitchFamily="34" charset="-78"/>
              </a:rPr>
              <a:t> </a:t>
            </a:r>
            <a:r>
              <a:rPr lang="fa-IR" sz="1800" b="0" i="0" u="none" strike="noStrike" baseline="0" dirty="0">
                <a:latin typeface="Dubai" panose="020B0503030403030204" pitchFamily="34" charset="-78"/>
                <a:cs typeface="Dubai" panose="020B0503030403030204" pitchFamily="34" charset="-78"/>
              </a:rPr>
              <a:t>باید وابستگی‌های انتقالی از بین بروند. یعنی نباید وابستگی یک مؤلفه غیر کلیدی به یک مؤلفه غیر کلیدی دیگر داشته باشیم که در جداول بالا مولفه‌های غیر کلیدی به طور مستقیم از مولفه‌های کلیدی بدست می‌آیند و بنابراین در </a:t>
            </a:r>
            <a:r>
              <a:rPr lang="en-US" sz="1800" b="0" i="0" u="none" strike="noStrike" baseline="0" dirty="0">
                <a:latin typeface="Dubai" panose="020B0503030403030204" pitchFamily="34" charset="-78"/>
                <a:cs typeface="Dubai" panose="020B0503030403030204" pitchFamily="34" charset="-78"/>
              </a:rPr>
              <a:t>“3NF”</a:t>
            </a:r>
            <a:r>
              <a:rPr lang="fa-IR" sz="1800" b="0" i="0" u="none" strike="noStrike" baseline="0" dirty="0">
                <a:latin typeface="Dubai" panose="020B0503030403030204" pitchFamily="34" charset="-78"/>
                <a:cs typeface="Dubai" panose="020B0503030403030204" pitchFamily="34" charset="-78"/>
              </a:rPr>
              <a:t> می‌باشند. </a:t>
            </a:r>
            <a:endParaRPr lang="en-US" sz="2000" u="none" strike="noStrike" dirty="0">
              <a:effectLst/>
              <a:latin typeface="Dubai" panose="020B0503030403030204" pitchFamily="34" charset="-78"/>
              <a:ea typeface="Arial" panose="020B0604020202020204" pitchFamily="34" charset="0"/>
              <a:cs typeface="Dubai" panose="020B0503030403030204" pitchFamily="34" charset="-78"/>
            </a:endParaRPr>
          </a:p>
        </p:txBody>
      </p:sp>
    </p:spTree>
    <p:extLst>
      <p:ext uri="{BB962C8B-B14F-4D97-AF65-F5344CB8AC3E}">
        <p14:creationId xmlns:p14="http://schemas.microsoft.com/office/powerpoint/2010/main" val="292660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1380865" y="3661187"/>
            <a:ext cx="4840641" cy="1773555"/>
          </a:xfrm>
        </p:spPr>
        <p:txBody>
          <a:bodyPr/>
          <a:lstStyle/>
          <a:p>
            <a:r>
              <a:rPr lang="en-US" dirty="0"/>
              <a:t>Tables and</a:t>
            </a:r>
            <a:br>
              <a:rPr lang="en-US" dirty="0"/>
            </a:br>
            <a:r>
              <a:rPr lang="en-US" dirty="0"/>
              <a:t>Creation Queries</a:t>
            </a:r>
          </a:p>
        </p:txBody>
      </p:sp>
    </p:spTree>
    <p:extLst>
      <p:ext uri="{BB962C8B-B14F-4D97-AF65-F5344CB8AC3E}">
        <p14:creationId xmlns:p14="http://schemas.microsoft.com/office/powerpoint/2010/main" val="274281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98C71-96A2-0EE4-256F-F3672BD8EFBC}"/>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DD767DE1-17AE-6D64-6817-3BD389BADB99}"/>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AA8B780E-B403-F94C-4242-0CA5E8D3F3E5}"/>
              </a:ext>
            </a:extLst>
          </p:cNvPr>
          <p:cNvSpPr>
            <a:spLocks noGrp="1"/>
          </p:cNvSpPr>
          <p:nvPr>
            <p:ph type="sldNum" sz="quarter" idx="12"/>
          </p:nvPr>
        </p:nvSpPr>
        <p:spPr/>
        <p:txBody>
          <a:bodyPr/>
          <a:lstStyle/>
          <a:p>
            <a:fld id="{58FB4751-880F-D840-AAA9-3A15815CC996}" type="slidenum">
              <a:rPr lang="en-US" smtClean="0"/>
              <a:t>16</a:t>
            </a:fld>
            <a:endParaRPr lang="en-US" dirty="0"/>
          </a:p>
        </p:txBody>
      </p:sp>
      <p:sp>
        <p:nvSpPr>
          <p:cNvPr id="8" name="Title 37">
            <a:extLst>
              <a:ext uri="{FF2B5EF4-FFF2-40B4-BE49-F238E27FC236}">
                <a16:creationId xmlns:a16="http://schemas.microsoft.com/office/drawing/2014/main" id="{56D0B26F-05F4-4A80-3AB0-C5F8F42925ED}"/>
              </a:ext>
            </a:extLst>
          </p:cNvPr>
          <p:cNvSpPr>
            <a:spLocks noGrp="1"/>
          </p:cNvSpPr>
          <p:nvPr>
            <p:ph type="title"/>
          </p:nvPr>
        </p:nvSpPr>
        <p:spPr>
          <a:xfrm>
            <a:off x="771625" y="239884"/>
            <a:ext cx="10515600" cy="676656"/>
          </a:xfrm>
        </p:spPr>
        <p:txBody>
          <a:bodyPr/>
          <a:lstStyle/>
          <a:p>
            <a:pPr algn="ctr"/>
            <a:r>
              <a:rPr lang="en-US" dirty="0"/>
              <a:t>Table Creation Queries</a:t>
            </a:r>
          </a:p>
        </p:txBody>
      </p:sp>
      <p:sp>
        <p:nvSpPr>
          <p:cNvPr id="10" name="TextBox 9">
            <a:extLst>
              <a:ext uri="{FF2B5EF4-FFF2-40B4-BE49-F238E27FC236}">
                <a16:creationId xmlns:a16="http://schemas.microsoft.com/office/drawing/2014/main" id="{576E23FB-C632-FE50-A72E-CC2F1E7CE38D}"/>
              </a:ext>
            </a:extLst>
          </p:cNvPr>
          <p:cNvSpPr txBox="1"/>
          <p:nvPr/>
        </p:nvSpPr>
        <p:spPr>
          <a:xfrm>
            <a:off x="466165" y="1335741"/>
            <a:ext cx="11250706" cy="5632311"/>
          </a:xfrm>
          <a:prstGeom prst="rect">
            <a:avLst/>
          </a:prstGeom>
          <a:noFill/>
        </p:spPr>
        <p:txBody>
          <a:bodyPr wrap="square">
            <a:spAutoFit/>
          </a:bodyPr>
          <a:lstStyle/>
          <a:p>
            <a:pPr marL="0" indent="0" algn="r" rtl="1">
              <a:buNone/>
            </a:pPr>
            <a:r>
              <a:rPr lang="fa-IR" dirty="0">
                <a:latin typeface="Dubai" panose="020B0503030403030204" pitchFamily="34" charset="-78"/>
                <a:cs typeface="Dubai" panose="020B0503030403030204" pitchFamily="34" charset="-78"/>
              </a:rPr>
              <a:t>بعد از نرمال سازی، </a:t>
            </a:r>
            <a:r>
              <a:rPr lang="fa-IR" sz="1800" dirty="0">
                <a:latin typeface="Dubai" panose="020B0503030403030204" pitchFamily="34" charset="-78"/>
                <a:cs typeface="Dubai" panose="020B0503030403030204" pitchFamily="34" charset="-78"/>
              </a:rPr>
              <a:t>در پایگاه داده ۱۱ جدول داریم:</a:t>
            </a:r>
          </a:p>
          <a:p>
            <a:pPr marL="0" indent="0" algn="r" rtl="1">
              <a:buNone/>
            </a:pPr>
            <a:endParaRPr lang="fa-IR"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fa-IR" sz="1800" dirty="0">
                <a:latin typeface="Dubai" panose="020B0503030403030204" pitchFamily="34" charset="-78"/>
                <a:cs typeface="Dubai" panose="020B0503030403030204" pitchFamily="34" charset="-78"/>
              </a:rPr>
              <a:t>سفارش ۱</a:t>
            </a:r>
            <a:r>
              <a:rPr lang="en-US" sz="1800" dirty="0">
                <a:latin typeface="Dubai" panose="020B0503030403030204" pitchFamily="34" charset="-78"/>
                <a:cs typeface="Dubai" panose="020B0503030403030204" pitchFamily="34" charset="-78"/>
              </a:rPr>
              <a:t>   (Order1) </a:t>
            </a:r>
          </a:p>
          <a:p>
            <a:pPr marL="285750" indent="-285750" algn="r" rtl="1">
              <a:buFont typeface="Arial" panose="020B0604020202020204" pitchFamily="34" charset="0"/>
              <a:buChar char="•"/>
            </a:pPr>
            <a:r>
              <a:rPr lang="fa-IR" sz="1800" dirty="0">
                <a:latin typeface="Dubai" panose="020B0503030403030204" pitchFamily="34" charset="-78"/>
                <a:cs typeface="Dubai" panose="020B0503030403030204" pitchFamily="34" charset="-78"/>
              </a:rPr>
              <a:t>سفارش ۲</a:t>
            </a:r>
            <a:r>
              <a:rPr lang="en-US" sz="1800" dirty="0">
                <a:latin typeface="Dubai" panose="020B0503030403030204" pitchFamily="34" charset="-78"/>
                <a:cs typeface="Dubai" panose="020B0503030403030204" pitchFamily="34" charset="-78"/>
              </a:rPr>
              <a:t> </a:t>
            </a:r>
            <a:r>
              <a:rPr lang="fa-IR" sz="1800" dirty="0">
                <a:latin typeface="Dubai" panose="020B0503030403030204" pitchFamily="34" charset="-78"/>
                <a:cs typeface="Dubai" panose="020B0503030403030204" pitchFamily="34" charset="-78"/>
              </a:rPr>
              <a:t> </a:t>
            </a:r>
            <a:r>
              <a:rPr lang="en-US" sz="1800" dirty="0">
                <a:latin typeface="Dubai" panose="020B0503030403030204" pitchFamily="34" charset="-78"/>
                <a:cs typeface="Dubai" panose="020B0503030403030204" pitchFamily="34" charset="-78"/>
              </a:rPr>
              <a:t>(Order2)</a:t>
            </a: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مشتری ۱ </a:t>
            </a:r>
            <a:r>
              <a:rPr lang="en-US" dirty="0">
                <a:latin typeface="Dubai" panose="020B0503030403030204" pitchFamily="34" charset="-78"/>
                <a:cs typeface="Dubai" panose="020B0503030403030204" pitchFamily="34" charset="-78"/>
              </a:rPr>
              <a:t>(Costumer1)</a:t>
            </a:r>
          </a:p>
          <a:p>
            <a:pPr marL="285750" indent="-285750" algn="r" rtl="1">
              <a:buFont typeface="Arial" panose="020B0604020202020204" pitchFamily="34" charset="0"/>
              <a:buChar char="•"/>
            </a:pPr>
            <a:r>
              <a:rPr lang="fa-IR" sz="1800" dirty="0">
                <a:latin typeface="Dubai" panose="020B0503030403030204" pitchFamily="34" charset="-78"/>
                <a:cs typeface="Dubai" panose="020B0503030403030204" pitchFamily="34" charset="-78"/>
              </a:rPr>
              <a:t>غذا ۱</a:t>
            </a:r>
            <a:r>
              <a:rPr lang="en-US" sz="1800" dirty="0">
                <a:latin typeface="Dubai" panose="020B0503030403030204" pitchFamily="34" charset="-78"/>
                <a:cs typeface="Dubai" panose="020B0503030403030204" pitchFamily="34" charset="-78"/>
              </a:rPr>
              <a:t>   (Food1) </a:t>
            </a:r>
            <a:endParaRPr lang="fa-IR" sz="18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تراکنش</a:t>
            </a:r>
            <a:r>
              <a:rPr lang="en-US" dirty="0">
                <a:latin typeface="Dubai" panose="020B0503030403030204" pitchFamily="34" charset="-78"/>
                <a:cs typeface="Dubai" panose="020B0503030403030204" pitchFamily="34" charset="-78"/>
              </a:rPr>
              <a:t> </a:t>
            </a:r>
            <a:r>
              <a:rPr lang="fa-IR" dirty="0">
                <a:latin typeface="Dubai" panose="020B0503030403030204" pitchFamily="34" charset="-78"/>
                <a:cs typeface="Dubai" panose="020B0503030403030204" pitchFamily="34" charset="-78"/>
              </a:rPr>
              <a:t>۱ </a:t>
            </a:r>
            <a:r>
              <a:rPr lang="en-US" dirty="0">
                <a:latin typeface="Dubai" panose="020B0503030403030204" pitchFamily="34" charset="-78"/>
                <a:cs typeface="Dubai" panose="020B0503030403030204" pitchFamily="34" charset="-78"/>
              </a:rPr>
              <a:t>(Transaction1)</a:t>
            </a:r>
            <a:endParaRPr lang="fa-IR"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منو ۱</a:t>
            </a:r>
            <a:r>
              <a:rPr lang="en-US" dirty="0">
                <a:latin typeface="Dubai" panose="020B0503030403030204" pitchFamily="34" charset="-78"/>
                <a:cs typeface="Dubai" panose="020B0503030403030204" pitchFamily="34" charset="-78"/>
              </a:rPr>
              <a:t> (Menu1) </a:t>
            </a:r>
          </a:p>
          <a:p>
            <a:pPr marL="285750" indent="-285750" algn="r" rtl="1">
              <a:buFont typeface="Arial" panose="020B0604020202020204" pitchFamily="34" charset="0"/>
              <a:buChar char="•"/>
            </a:pPr>
            <a:r>
              <a:rPr lang="fa-IR" sz="1800" dirty="0">
                <a:latin typeface="Dubai" panose="020B0503030403030204" pitchFamily="34" charset="-78"/>
                <a:cs typeface="Dubai" panose="020B0503030403030204" pitchFamily="34" charset="-78"/>
              </a:rPr>
              <a:t>منو ۲</a:t>
            </a:r>
            <a:r>
              <a:rPr lang="en-US" sz="1800" dirty="0">
                <a:latin typeface="Dubai" panose="020B0503030403030204" pitchFamily="34" charset="-78"/>
                <a:cs typeface="Dubai" panose="020B0503030403030204" pitchFamily="34" charset="-78"/>
              </a:rPr>
              <a:t>  (</a:t>
            </a:r>
            <a:r>
              <a:rPr lang="en-US" dirty="0">
                <a:latin typeface="Dubai" panose="020B0503030403030204" pitchFamily="34" charset="-78"/>
                <a:cs typeface="Dubai" panose="020B0503030403030204" pitchFamily="34" charset="-78"/>
              </a:rPr>
              <a:t>Menu2) </a:t>
            </a:r>
            <a:endParaRPr lang="fa-IR"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رستوران ۱ </a:t>
            </a:r>
            <a:r>
              <a:rPr lang="en-US" dirty="0">
                <a:latin typeface="Dubai" panose="020B0503030403030204" pitchFamily="34" charset="-78"/>
                <a:cs typeface="Dubai" panose="020B0503030403030204" pitchFamily="34" charset="-78"/>
              </a:rPr>
              <a:t>(Restaurant1)</a:t>
            </a:r>
            <a:endParaRPr lang="fa-IR"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پیک</a:t>
            </a:r>
            <a:r>
              <a:rPr lang="en-US" dirty="0">
                <a:latin typeface="Dubai" panose="020B0503030403030204" pitchFamily="34" charset="-78"/>
                <a:cs typeface="Dubai" panose="020B0503030403030204" pitchFamily="34" charset="-78"/>
              </a:rPr>
              <a:t> </a:t>
            </a:r>
            <a:r>
              <a:rPr lang="fa-IR" dirty="0">
                <a:latin typeface="Dubai" panose="020B0503030403030204" pitchFamily="34" charset="-78"/>
                <a:cs typeface="Dubai" panose="020B0503030403030204" pitchFamily="34" charset="-78"/>
              </a:rPr>
              <a:t>۱ </a:t>
            </a:r>
            <a:r>
              <a:rPr lang="en-US" dirty="0">
                <a:latin typeface="Dubai" panose="020B0503030403030204" pitchFamily="34" charset="-78"/>
                <a:cs typeface="Dubai" panose="020B0503030403030204" pitchFamily="34" charset="-78"/>
              </a:rPr>
              <a:t>(Deliverer1)</a:t>
            </a: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پیک ۲ </a:t>
            </a:r>
            <a:r>
              <a:rPr lang="en-US" dirty="0">
                <a:latin typeface="Dubai" panose="020B0503030403030204" pitchFamily="34" charset="-78"/>
                <a:cs typeface="Dubai" panose="020B0503030403030204" pitchFamily="34" charset="-78"/>
              </a:rPr>
              <a:t> (Deliverer2)</a:t>
            </a:r>
          </a:p>
          <a:p>
            <a:pPr marL="285750" indent="-285750" algn="r" rtl="1">
              <a:buFont typeface="Arial" panose="020B0604020202020204" pitchFamily="34" charset="0"/>
              <a:buChar char="•"/>
            </a:pPr>
            <a:r>
              <a:rPr lang="fa-IR" dirty="0">
                <a:latin typeface="Dubai" panose="020B0503030403030204" pitchFamily="34" charset="-78"/>
                <a:cs typeface="Dubai" panose="020B0503030403030204" pitchFamily="34" charset="-78"/>
              </a:rPr>
              <a:t>دلیوری ۱ </a:t>
            </a:r>
            <a:r>
              <a:rPr lang="en-US" dirty="0">
                <a:latin typeface="Dubai" panose="020B0503030403030204" pitchFamily="34" charset="-78"/>
                <a:cs typeface="Dubai" panose="020B0503030403030204" pitchFamily="34" charset="-78"/>
              </a:rPr>
              <a:t>(Delivery1)</a:t>
            </a:r>
          </a:p>
          <a:p>
            <a:pPr marL="285750" indent="-285750" algn="r" rtl="1">
              <a:buFont typeface="Arial" panose="020B0604020202020204" pitchFamily="34" charset="0"/>
              <a:buChar char="•"/>
            </a:pPr>
            <a:endParaRPr lang="en-US" dirty="0">
              <a:latin typeface="Dubai" panose="020B0503030403030204" pitchFamily="34" charset="-78"/>
              <a:cs typeface="Dubai" panose="020B0503030403030204" pitchFamily="34" charset="-78"/>
            </a:endParaRPr>
          </a:p>
          <a:p>
            <a:pPr algn="r" rtl="1"/>
            <a:r>
              <a:rPr lang="fa-IR" dirty="0">
                <a:latin typeface="Dubai" panose="020B0503030403030204" pitchFamily="34" charset="-78"/>
                <a:cs typeface="Dubai" panose="020B0503030403030204" pitchFamily="34" charset="-78"/>
              </a:rPr>
              <a:t>دستورات</a:t>
            </a:r>
            <a:r>
              <a:rPr lang="en-US" dirty="0">
                <a:latin typeface="Dubai" panose="020B0503030403030204" pitchFamily="34" charset="-78"/>
                <a:cs typeface="Dubai" panose="020B0503030403030204" pitchFamily="34" charset="-78"/>
              </a:rPr>
              <a:t>CREATE TABLE </a:t>
            </a:r>
            <a:r>
              <a:rPr lang="fa-IR" dirty="0">
                <a:latin typeface="Dubai" panose="020B0503030403030204" pitchFamily="34" charset="-78"/>
                <a:cs typeface="Dubai" panose="020B0503030403030204" pitchFamily="34" charset="-78"/>
              </a:rPr>
              <a:t> برای همه جداول بالا در ادامه آمده است.</a:t>
            </a:r>
            <a:endParaRPr lang="en-US"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endParaRPr lang="en-US" dirty="0">
              <a:latin typeface="Dubai" panose="020B0503030403030204" pitchFamily="34" charset="-78"/>
              <a:cs typeface="Dubai" panose="020B0503030403030204" pitchFamily="34" charset="-78"/>
            </a:endParaRPr>
          </a:p>
          <a:p>
            <a:pPr algn="r" rtl="1"/>
            <a:endParaRPr lang="en-US"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endParaRPr lang="en-US"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endParaRPr lang="en-US" sz="1800" dirty="0">
              <a:latin typeface="Dubai" panose="020B0503030403030204" pitchFamily="34" charset="-78"/>
              <a:cs typeface="Dubai" panose="020B0503030403030204" pitchFamily="34" charset="-78"/>
            </a:endParaRPr>
          </a:p>
          <a:p>
            <a:pPr marL="285750" indent="-285750" algn="r" rtl="1">
              <a:buFont typeface="Arial" panose="020B0604020202020204" pitchFamily="34" charset="0"/>
              <a:buChar char="•"/>
            </a:pPr>
            <a:endParaRPr lang="en-US" sz="18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65218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98C71-96A2-0EE4-256F-F3672BD8EFBC}"/>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DD767DE1-17AE-6D64-6817-3BD389BADB99}"/>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AA8B780E-B403-F94C-4242-0CA5E8D3F3E5}"/>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8" name="Title 37">
            <a:extLst>
              <a:ext uri="{FF2B5EF4-FFF2-40B4-BE49-F238E27FC236}">
                <a16:creationId xmlns:a16="http://schemas.microsoft.com/office/drawing/2014/main" id="{56D0B26F-05F4-4A80-3AB0-C5F8F42925ED}"/>
              </a:ext>
            </a:extLst>
          </p:cNvPr>
          <p:cNvSpPr>
            <a:spLocks noGrp="1"/>
          </p:cNvSpPr>
          <p:nvPr>
            <p:ph type="title"/>
          </p:nvPr>
        </p:nvSpPr>
        <p:spPr>
          <a:xfrm>
            <a:off x="771625" y="239884"/>
            <a:ext cx="10515600" cy="676656"/>
          </a:xfrm>
        </p:spPr>
        <p:txBody>
          <a:bodyPr/>
          <a:lstStyle/>
          <a:p>
            <a:pPr algn="ctr"/>
            <a:r>
              <a:rPr lang="en-US" dirty="0"/>
              <a:t>Table Creation Queries</a:t>
            </a:r>
          </a:p>
        </p:txBody>
      </p:sp>
      <p:pic>
        <p:nvPicPr>
          <p:cNvPr id="12" name="Picture 11">
            <a:extLst>
              <a:ext uri="{FF2B5EF4-FFF2-40B4-BE49-F238E27FC236}">
                <a16:creationId xmlns:a16="http://schemas.microsoft.com/office/drawing/2014/main" id="{4FF9094E-FB9D-6CDC-3EB9-ABF66B66F275}"/>
              </a:ext>
            </a:extLst>
          </p:cNvPr>
          <p:cNvPicPr>
            <a:picLocks noChangeAspect="1"/>
          </p:cNvPicPr>
          <p:nvPr/>
        </p:nvPicPr>
        <p:blipFill>
          <a:blip r:embed="rId2"/>
          <a:stretch>
            <a:fillRect/>
          </a:stretch>
        </p:blipFill>
        <p:spPr>
          <a:xfrm>
            <a:off x="7628008" y="1081093"/>
            <a:ext cx="3235361" cy="1539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C125CF2-4C53-FAFA-DDDB-D6CB28F99854}"/>
              </a:ext>
            </a:extLst>
          </p:cNvPr>
          <p:cNvPicPr>
            <a:picLocks noChangeAspect="1"/>
          </p:cNvPicPr>
          <p:nvPr/>
        </p:nvPicPr>
        <p:blipFill>
          <a:blip r:embed="rId3"/>
          <a:stretch>
            <a:fillRect/>
          </a:stretch>
        </p:blipFill>
        <p:spPr>
          <a:xfrm>
            <a:off x="7628008" y="2863824"/>
            <a:ext cx="3211462" cy="153982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786C998-C4FC-3651-EE18-8410E45B17F3}"/>
              </a:ext>
            </a:extLst>
          </p:cNvPr>
          <p:cNvPicPr>
            <a:picLocks noChangeAspect="1"/>
          </p:cNvPicPr>
          <p:nvPr/>
        </p:nvPicPr>
        <p:blipFill>
          <a:blip r:embed="rId4"/>
          <a:stretch>
            <a:fillRect/>
          </a:stretch>
        </p:blipFill>
        <p:spPr>
          <a:xfrm>
            <a:off x="7651907" y="4646556"/>
            <a:ext cx="3211462" cy="152958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1548326-63C8-EB44-5A15-6740FCC00B65}"/>
              </a:ext>
            </a:extLst>
          </p:cNvPr>
          <p:cNvPicPr>
            <a:picLocks noChangeAspect="1"/>
          </p:cNvPicPr>
          <p:nvPr/>
        </p:nvPicPr>
        <p:blipFill>
          <a:blip r:embed="rId5"/>
          <a:stretch>
            <a:fillRect/>
          </a:stretch>
        </p:blipFill>
        <p:spPr>
          <a:xfrm>
            <a:off x="500232" y="952712"/>
            <a:ext cx="6357558" cy="3561467"/>
          </a:xfrm>
          <a:prstGeom prst="rect">
            <a:avLst/>
          </a:prstGeom>
          <a:effectLst>
            <a:outerShdw blurRad="50800" dist="38100" dir="18900000" algn="bl" rotWithShape="0">
              <a:prstClr val="black">
                <a:alpha val="40000"/>
              </a:prstClr>
            </a:outerShdw>
          </a:effectLst>
        </p:spPr>
      </p:pic>
      <p:pic>
        <p:nvPicPr>
          <p:cNvPr id="9" name="Picture 8">
            <a:extLst>
              <a:ext uri="{FF2B5EF4-FFF2-40B4-BE49-F238E27FC236}">
                <a16:creationId xmlns:a16="http://schemas.microsoft.com/office/drawing/2014/main" id="{5BB7C40C-6B4C-3CC9-6C6E-83D806C0D4C4}"/>
              </a:ext>
            </a:extLst>
          </p:cNvPr>
          <p:cNvPicPr>
            <a:picLocks noChangeAspect="1"/>
          </p:cNvPicPr>
          <p:nvPr/>
        </p:nvPicPr>
        <p:blipFill>
          <a:blip r:embed="rId6"/>
          <a:stretch>
            <a:fillRect/>
          </a:stretch>
        </p:blipFill>
        <p:spPr>
          <a:xfrm>
            <a:off x="500232" y="4658513"/>
            <a:ext cx="6357558" cy="151762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5990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904BD86-9806-5580-EED5-53952D24D8F6}"/>
              </a:ext>
            </a:extLst>
          </p:cNvPr>
          <p:cNvPicPr>
            <a:picLocks noChangeAspect="1"/>
          </p:cNvPicPr>
          <p:nvPr/>
        </p:nvPicPr>
        <p:blipFill>
          <a:blip r:embed="rId2"/>
          <a:stretch>
            <a:fillRect/>
          </a:stretch>
        </p:blipFill>
        <p:spPr>
          <a:xfrm>
            <a:off x="1058036" y="964755"/>
            <a:ext cx="3908515" cy="179791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7B15B9D-1BDA-30B7-EB5E-4AA09FBB177C}"/>
              </a:ext>
            </a:extLst>
          </p:cNvPr>
          <p:cNvPicPr>
            <a:picLocks noChangeAspect="1"/>
          </p:cNvPicPr>
          <p:nvPr/>
        </p:nvPicPr>
        <p:blipFill>
          <a:blip r:embed="rId3"/>
          <a:stretch>
            <a:fillRect/>
          </a:stretch>
        </p:blipFill>
        <p:spPr>
          <a:xfrm>
            <a:off x="1058036" y="2856608"/>
            <a:ext cx="3810330" cy="1554888"/>
          </a:xfrm>
          <a:prstGeom prst="rect">
            <a:avLst/>
          </a:prstGeom>
          <a:ln>
            <a:noFill/>
          </a:ln>
          <a:effectLst>
            <a:outerShdw blurRad="292100" dist="139700" dir="2700000" algn="tl" rotWithShape="0">
              <a:srgbClr val="333333">
                <a:alpha val="65000"/>
              </a:srgbClr>
            </a:outerShdw>
          </a:effectLst>
        </p:spPr>
      </p:pic>
      <p:sp>
        <p:nvSpPr>
          <p:cNvPr id="2" name="Date Placeholder 1">
            <a:extLst>
              <a:ext uri="{FF2B5EF4-FFF2-40B4-BE49-F238E27FC236}">
                <a16:creationId xmlns:a16="http://schemas.microsoft.com/office/drawing/2014/main" id="{C6998C71-96A2-0EE4-256F-F3672BD8EFBC}"/>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DD767DE1-17AE-6D64-6817-3BD389BADB99}"/>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AA8B780E-B403-F94C-4242-0CA5E8D3F3E5}"/>
              </a:ext>
            </a:extLst>
          </p:cNvPr>
          <p:cNvSpPr>
            <a:spLocks noGrp="1"/>
          </p:cNvSpPr>
          <p:nvPr>
            <p:ph type="sldNum" sz="quarter" idx="12"/>
          </p:nvPr>
        </p:nvSpPr>
        <p:spPr/>
        <p:txBody>
          <a:bodyPr/>
          <a:lstStyle/>
          <a:p>
            <a:fld id="{58FB4751-880F-D840-AAA9-3A15815CC996}" type="slidenum">
              <a:rPr lang="en-US" smtClean="0"/>
              <a:t>18</a:t>
            </a:fld>
            <a:endParaRPr lang="en-US" dirty="0"/>
          </a:p>
        </p:txBody>
      </p:sp>
      <p:sp>
        <p:nvSpPr>
          <p:cNvPr id="8" name="Title 37">
            <a:extLst>
              <a:ext uri="{FF2B5EF4-FFF2-40B4-BE49-F238E27FC236}">
                <a16:creationId xmlns:a16="http://schemas.microsoft.com/office/drawing/2014/main" id="{56D0B26F-05F4-4A80-3AB0-C5F8F42925ED}"/>
              </a:ext>
            </a:extLst>
          </p:cNvPr>
          <p:cNvSpPr>
            <a:spLocks noGrp="1"/>
          </p:cNvSpPr>
          <p:nvPr>
            <p:ph type="title"/>
          </p:nvPr>
        </p:nvSpPr>
        <p:spPr>
          <a:xfrm>
            <a:off x="771625" y="239884"/>
            <a:ext cx="10515600" cy="676656"/>
          </a:xfrm>
        </p:spPr>
        <p:txBody>
          <a:bodyPr/>
          <a:lstStyle/>
          <a:p>
            <a:pPr algn="ctr"/>
            <a:r>
              <a:rPr lang="en-US" dirty="0"/>
              <a:t>Table Creation Queries</a:t>
            </a:r>
          </a:p>
        </p:txBody>
      </p:sp>
      <p:pic>
        <p:nvPicPr>
          <p:cNvPr id="17" name="Picture 16">
            <a:extLst>
              <a:ext uri="{FF2B5EF4-FFF2-40B4-BE49-F238E27FC236}">
                <a16:creationId xmlns:a16="http://schemas.microsoft.com/office/drawing/2014/main" id="{BEB21E21-895F-8A4D-DF3A-D18816CAA74A}"/>
              </a:ext>
            </a:extLst>
          </p:cNvPr>
          <p:cNvPicPr>
            <a:picLocks noChangeAspect="1"/>
          </p:cNvPicPr>
          <p:nvPr/>
        </p:nvPicPr>
        <p:blipFill>
          <a:blip r:embed="rId4"/>
          <a:stretch>
            <a:fillRect/>
          </a:stretch>
        </p:blipFill>
        <p:spPr>
          <a:xfrm>
            <a:off x="5738325" y="1016482"/>
            <a:ext cx="5719230" cy="1746191"/>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C46B7DDF-337A-2436-41AC-304610870B48}"/>
              </a:ext>
            </a:extLst>
          </p:cNvPr>
          <p:cNvPicPr>
            <a:picLocks noChangeAspect="1"/>
          </p:cNvPicPr>
          <p:nvPr/>
        </p:nvPicPr>
        <p:blipFill>
          <a:blip r:embed="rId5"/>
          <a:stretch>
            <a:fillRect/>
          </a:stretch>
        </p:blipFill>
        <p:spPr>
          <a:xfrm>
            <a:off x="5280211" y="2838239"/>
            <a:ext cx="6177343" cy="157325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A590E63-8BD9-8615-01C0-DB4C8F0CBB15}"/>
              </a:ext>
            </a:extLst>
          </p:cNvPr>
          <p:cNvPicPr>
            <a:picLocks noChangeAspect="1"/>
          </p:cNvPicPr>
          <p:nvPr/>
        </p:nvPicPr>
        <p:blipFill rotWithShape="1">
          <a:blip r:embed="rId6"/>
          <a:srcRect l="4981"/>
          <a:stretch/>
        </p:blipFill>
        <p:spPr>
          <a:xfrm>
            <a:off x="986320" y="4505433"/>
            <a:ext cx="5423445" cy="1514546"/>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B58F20D8-B41B-D194-8008-F0DC5AE1422F}"/>
              </a:ext>
            </a:extLst>
          </p:cNvPr>
          <p:cNvPicPr>
            <a:picLocks noChangeAspect="1"/>
          </p:cNvPicPr>
          <p:nvPr/>
        </p:nvPicPr>
        <p:blipFill rotWithShape="1">
          <a:blip r:embed="rId7"/>
          <a:srcRect l="7718"/>
          <a:stretch/>
        </p:blipFill>
        <p:spPr>
          <a:xfrm>
            <a:off x="6606775" y="4487062"/>
            <a:ext cx="4850779" cy="1532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858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7566"/>
            <a:ext cx="10515600" cy="676656"/>
          </a:xfrm>
        </p:spPr>
        <p:txBody>
          <a:bodyPr/>
          <a:lstStyle/>
          <a:p>
            <a:r>
              <a:rPr lang="en-US" dirty="0"/>
              <a:t>Costumer1: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 </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برای هر مشتری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customer_first_name</a:t>
            </a:r>
            <a:r>
              <a:rPr lang="en-US" sz="2000" dirty="0">
                <a:latin typeface="Dubai" panose="020B0503030403030204" pitchFamily="34" charset="-78"/>
                <a:cs typeface="Dubai" panose="020B0503030403030204" pitchFamily="34" charset="-78"/>
              </a:rPr>
              <a:t> VARCHAR(20)</a:t>
            </a:r>
            <a:r>
              <a:rPr lang="fa-IR" sz="2000" dirty="0">
                <a:latin typeface="Dubai" panose="020B0503030403030204" pitchFamily="34" charset="-78"/>
                <a:cs typeface="Dubai" panose="020B0503030403030204" pitchFamily="34" charset="-78"/>
              </a:rPr>
              <a:t>:  نام مشتری</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customer_last_name</a:t>
            </a:r>
            <a:r>
              <a:rPr lang="en-US" sz="2000" dirty="0">
                <a:latin typeface="Dubai" panose="020B0503030403030204" pitchFamily="34" charset="-78"/>
                <a:cs typeface="Dubai" panose="020B0503030403030204" pitchFamily="34" charset="-78"/>
              </a:rPr>
              <a:t> VARCHAR(30)</a:t>
            </a:r>
            <a:r>
              <a:rPr lang="fa-IR" sz="2000" dirty="0">
                <a:latin typeface="Dubai" panose="020B0503030403030204" pitchFamily="34" charset="-78"/>
                <a:cs typeface="Dubai" panose="020B0503030403030204" pitchFamily="34" charset="-78"/>
              </a:rPr>
              <a:t>: نام خانوادگی مشتری</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customer_number</a:t>
            </a:r>
            <a:r>
              <a:rPr lang="en-US" sz="2000" dirty="0">
                <a:latin typeface="Dubai" panose="020B0503030403030204" pitchFamily="34" charset="-78"/>
                <a:cs typeface="Dubai" panose="020B0503030403030204" pitchFamily="34" charset="-78"/>
              </a:rPr>
              <a:t> VARCHAR(10)</a:t>
            </a:r>
            <a:r>
              <a:rPr lang="fa-IR" sz="2000" dirty="0">
                <a:latin typeface="Dubai" panose="020B0503030403030204" pitchFamily="34" charset="-78"/>
                <a:cs typeface="Dubai" panose="020B0503030403030204" pitchFamily="34" charset="-78"/>
              </a:rPr>
              <a:t>:  شماره تلفتن مشتری</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customer_address</a:t>
            </a:r>
            <a:r>
              <a:rPr lang="en-US" sz="2000" dirty="0">
                <a:latin typeface="Dubai" panose="020B0503030403030204" pitchFamily="34" charset="-78"/>
                <a:cs typeface="Dubai" panose="020B0503030403030204" pitchFamily="34" charset="-78"/>
              </a:rPr>
              <a:t> VARCHAR(60)</a:t>
            </a:r>
            <a:r>
              <a:rPr lang="fa-IR" sz="2000" dirty="0">
                <a:latin typeface="Dubai" panose="020B0503030403030204" pitchFamily="34" charset="-78"/>
                <a:cs typeface="Dubai" panose="020B0503030403030204" pitchFamily="34" charset="-78"/>
              </a:rPr>
              <a:t>: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آدرس مشتری</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customer_type</a:t>
            </a:r>
            <a:r>
              <a:rPr lang="en-US" sz="2000" dirty="0">
                <a:latin typeface="Dubai" panose="020B0503030403030204" pitchFamily="34" charset="-78"/>
                <a:cs typeface="Dubai" panose="020B0503030403030204" pitchFamily="34" charset="-78"/>
              </a:rPr>
              <a:t> VARCHAR(10)</a:t>
            </a:r>
            <a:r>
              <a:rPr lang="fa-IR" sz="2000" dirty="0">
                <a:latin typeface="Dubai" panose="020B0503030403030204" pitchFamily="34" charset="-78"/>
                <a:cs typeface="Dubai" panose="020B0503030403030204" pitchFamily="34" charset="-78"/>
              </a:rPr>
              <a:t>:  نوع مشتری که میتواند "عادی" و یا </a:t>
            </a:r>
            <a:r>
              <a:rPr lang="en-US" sz="2000" dirty="0">
                <a:latin typeface="Dubai" panose="020B0503030403030204" pitchFamily="34" charset="-78"/>
                <a:cs typeface="Dubai" panose="020B0503030403030204" pitchFamily="34" charset="-78"/>
              </a:rPr>
              <a:t>“VIP”</a:t>
            </a:r>
            <a:r>
              <a:rPr lang="fa-IR" sz="2000" dirty="0">
                <a:latin typeface="Dubai" panose="020B0503030403030204" pitchFamily="34" charset="-78"/>
                <a:cs typeface="Dubai" panose="020B0503030403030204" pitchFamily="34" charset="-78"/>
              </a:rPr>
              <a:t> باشد.</a:t>
            </a: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r>
              <a:rPr lang="fa-IR" sz="2000" dirty="0">
                <a:latin typeface="Dubai" panose="020B0503030403030204" pitchFamily="34" charset="-78"/>
                <a:cs typeface="Dubai" panose="020B0503030403030204" pitchFamily="34" charset="-78"/>
              </a:rPr>
              <a:t>نحوه تولید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برای این جدول</a:t>
            </a:r>
            <a:r>
              <a:rPr lang="en-US" sz="2000" dirty="0">
                <a:latin typeface="Dubai" panose="020B0503030403030204" pitchFamily="34" charset="-78"/>
                <a:cs typeface="Dubai" panose="020B0503030403030204" pitchFamily="34" charset="-78"/>
              </a:rPr>
              <a:t>:</a:t>
            </a:r>
            <a:endParaRPr lang="fa-IR" sz="2000"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بعد از مشخص کردن خصوصیات هر مولفه توسط </a:t>
            </a:r>
            <a:r>
              <a:rPr lang="en-US" sz="2000" dirty="0">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19</a:t>
            </a:fld>
            <a:endParaRPr lang="en-US" dirty="0"/>
          </a:p>
        </p:txBody>
      </p:sp>
    </p:spTree>
    <p:extLst>
      <p:ext uri="{BB962C8B-B14F-4D97-AF65-F5344CB8AC3E}">
        <p14:creationId xmlns:p14="http://schemas.microsoft.com/office/powerpoint/2010/main" val="1717313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262938067"/>
              </p:ext>
            </p:extLst>
          </p:nvPr>
        </p:nvGraphicFramePr>
        <p:xfrm>
          <a:off x="7217329" y="505473"/>
          <a:ext cx="4974671" cy="5847053"/>
        </p:xfrm>
        <a:graphic>
          <a:graphicData uri="http://schemas.openxmlformats.org/drawingml/2006/table">
            <a:tbl>
              <a:tblPr firstRow="1" bandRow="1"/>
              <a:tblGrid>
                <a:gridCol w="4974671">
                  <a:extLst>
                    <a:ext uri="{9D8B030D-6E8A-4147-A177-3AD203B41FA5}">
                      <a16:colId xmlns:a16="http://schemas.microsoft.com/office/drawing/2014/main" val="1563570424"/>
                    </a:ext>
                  </a:extLst>
                </a:gridCol>
              </a:tblGrid>
              <a:tr h="900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p>
                      <a:pPr algn="l"/>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207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GENERAL DESIGN</a:t>
                      </a:r>
                    </a:p>
                    <a:p>
                      <a:pPr marL="0" algn="l"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136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NORMALIZATION</a:t>
                      </a:r>
                    </a:p>
                    <a:p>
                      <a:pPr marL="0" algn="l" defTabSz="914400" rtl="0" eaLnBrk="1" latinLnBrk="0" hangingPunct="1"/>
                      <a:r>
                        <a:rPr lang="en-US" sz="1800" kern="1200" dirty="0">
                          <a:solidFill>
                            <a:schemeClr val="tx1"/>
                          </a:solidFill>
                          <a:latin typeface="+mj-lt"/>
                          <a:ea typeface="+mn-ea"/>
                          <a:cs typeface="+mn-cs"/>
                        </a:rPr>
                        <a:t>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2955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TABLES AND CREATION QUERIES</a:t>
                      </a:r>
                    </a:p>
                    <a:p>
                      <a:pPr marL="0" algn="l" defTabSz="914400" rtl="0" eaLnBrk="1" latinLnBrk="0" hangingPunct="1"/>
                      <a:r>
                        <a:rPr lang="en-US" sz="1800" kern="1200" dirty="0">
                          <a:solidFill>
                            <a:schemeClr val="tx1"/>
                          </a:solidFill>
                          <a:latin typeface="+mj-lt"/>
                          <a:ea typeface="+mn-ea"/>
                          <a:cs typeface="+mn-cs"/>
                        </a:rPr>
                        <a:t>15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1307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QUERIES</a:t>
                      </a:r>
                    </a:p>
                    <a:p>
                      <a:pPr marL="0" algn="l" defTabSz="914400" rtl="0" eaLnBrk="1" latinLnBrk="0" hangingPunct="1"/>
                      <a:r>
                        <a:rPr lang="en-US" sz="1800" kern="1200" dirty="0">
                          <a:solidFill>
                            <a:schemeClr val="tx1"/>
                          </a:solidFill>
                          <a:latin typeface="+mj-lt"/>
                          <a:ea typeface="+mn-ea"/>
                          <a:cs typeface="+mn-cs"/>
                        </a:rPr>
                        <a:t>48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38729"/>
            <a:ext cx="10515600" cy="676656"/>
          </a:xfrm>
        </p:spPr>
        <p:txBody>
          <a:bodyPr/>
          <a:lstStyle/>
          <a:p>
            <a:r>
              <a:rPr lang="en-US" dirty="0"/>
              <a:t>Costumer1: Insertion Command </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20</a:t>
            </a:fld>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B22A9D61-A962-A174-BA3B-CBCDB7248D74}"/>
              </a:ext>
            </a:extLst>
          </p:cNvPr>
          <p:cNvPicPr>
            <a:picLocks noGrp="1" noChangeAspect="1"/>
          </p:cNvPicPr>
          <p:nvPr>
            <p:ph idx="1"/>
          </p:nvPr>
        </p:nvPicPr>
        <p:blipFill>
          <a:blip r:embed="rId3"/>
          <a:stretch>
            <a:fillRect/>
          </a:stretch>
        </p:blipFill>
        <p:spPr>
          <a:xfrm>
            <a:off x="512064" y="3662733"/>
            <a:ext cx="6677895" cy="2196940"/>
          </a:xfrm>
        </p:spPr>
      </p:pic>
      <p:pic>
        <p:nvPicPr>
          <p:cNvPr id="11" name="Picture 10" descr="A screenshot of a computer&#10;&#10;Description automatically generated">
            <a:extLst>
              <a:ext uri="{FF2B5EF4-FFF2-40B4-BE49-F238E27FC236}">
                <a16:creationId xmlns:a16="http://schemas.microsoft.com/office/drawing/2014/main" id="{4F8F6C6C-FD8F-6D34-BC7E-75BBD5D07ABA}"/>
              </a:ext>
            </a:extLst>
          </p:cNvPr>
          <p:cNvPicPr>
            <a:picLocks noChangeAspect="1"/>
          </p:cNvPicPr>
          <p:nvPr/>
        </p:nvPicPr>
        <p:blipFill>
          <a:blip r:embed="rId4"/>
          <a:stretch>
            <a:fillRect/>
          </a:stretch>
        </p:blipFill>
        <p:spPr>
          <a:xfrm>
            <a:off x="533875" y="1209406"/>
            <a:ext cx="6677895" cy="2203452"/>
          </a:xfrm>
          <a:prstGeom prst="rect">
            <a:avLst/>
          </a:prstGeom>
        </p:spPr>
      </p:pic>
      <p:sp>
        <p:nvSpPr>
          <p:cNvPr id="12" name="TextBox 11">
            <a:extLst>
              <a:ext uri="{FF2B5EF4-FFF2-40B4-BE49-F238E27FC236}">
                <a16:creationId xmlns:a16="http://schemas.microsoft.com/office/drawing/2014/main" id="{17DB6D6A-5795-0805-71A7-1314F9A1C728}"/>
              </a:ext>
            </a:extLst>
          </p:cNvPr>
          <p:cNvSpPr txBox="1"/>
          <p:nvPr/>
        </p:nvSpPr>
        <p:spPr>
          <a:xfrm>
            <a:off x="41432"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41431" y="3956953"/>
            <a:ext cx="492443" cy="1236544"/>
          </a:xfrm>
          <a:prstGeom prst="rect">
            <a:avLst/>
          </a:prstGeom>
          <a:noFill/>
        </p:spPr>
        <p:txBody>
          <a:bodyPr vert="vert270" wrap="square" rtlCol="0">
            <a:spAutoFit/>
          </a:bodyPr>
          <a:lstStyle/>
          <a:p>
            <a:r>
              <a:rPr lang="en-US" sz="2000" b="1" dirty="0"/>
              <a:t>After:</a:t>
            </a:r>
          </a:p>
        </p:txBody>
      </p:sp>
      <p:pic>
        <p:nvPicPr>
          <p:cNvPr id="16" name="Picture 15" descr="A screenshot of a computer code&#10;&#10;Description automatically generated">
            <a:extLst>
              <a:ext uri="{FF2B5EF4-FFF2-40B4-BE49-F238E27FC236}">
                <a16:creationId xmlns:a16="http://schemas.microsoft.com/office/drawing/2014/main" id="{42C88097-DBB4-2A62-875E-0C7A0B48BE97}"/>
              </a:ext>
            </a:extLst>
          </p:cNvPr>
          <p:cNvPicPr>
            <a:picLocks noChangeAspect="1"/>
          </p:cNvPicPr>
          <p:nvPr/>
        </p:nvPicPr>
        <p:blipFill rotWithShape="1">
          <a:blip r:embed="rId5"/>
          <a:srcRect r="15949"/>
          <a:stretch/>
        </p:blipFill>
        <p:spPr>
          <a:xfrm>
            <a:off x="7861787" y="1854405"/>
            <a:ext cx="3536149" cy="3339092"/>
          </a:xfrm>
          <a:prstGeom prst="rect">
            <a:avLst/>
          </a:prstGeom>
        </p:spPr>
      </p:pic>
      <p:sp>
        <p:nvSpPr>
          <p:cNvPr id="17" name="TextBox 16">
            <a:extLst>
              <a:ext uri="{FF2B5EF4-FFF2-40B4-BE49-F238E27FC236}">
                <a16:creationId xmlns:a16="http://schemas.microsoft.com/office/drawing/2014/main" id="{A778DC4A-A30B-C362-9941-BD994CB579EE}"/>
              </a:ext>
            </a:extLst>
          </p:cNvPr>
          <p:cNvSpPr txBox="1"/>
          <p:nvPr/>
        </p:nvSpPr>
        <p:spPr>
          <a:xfrm>
            <a:off x="8959275" y="1403408"/>
            <a:ext cx="1628042" cy="400110"/>
          </a:xfrm>
          <a:prstGeom prst="rect">
            <a:avLst/>
          </a:prstGeom>
          <a:noFill/>
        </p:spPr>
        <p:txBody>
          <a:bodyPr wrap="square" rtlCol="0">
            <a:spAutoFit/>
          </a:bodyPr>
          <a:lstStyle/>
          <a:p>
            <a:r>
              <a:rPr lang="en-US" sz="2000" b="1" dirty="0"/>
              <a:t>SQL Query:</a:t>
            </a:r>
          </a:p>
        </p:txBody>
      </p:sp>
    </p:spTree>
    <p:extLst>
      <p:ext uri="{BB962C8B-B14F-4D97-AF65-F5344CB8AC3E}">
        <p14:creationId xmlns:p14="http://schemas.microsoft.com/office/powerpoint/2010/main" val="123413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37407"/>
            <a:ext cx="10515600" cy="676656"/>
          </a:xfrm>
        </p:spPr>
        <p:txBody>
          <a:bodyPr/>
          <a:lstStyle/>
          <a:p>
            <a:r>
              <a:rPr lang="en-US" dirty="0"/>
              <a:t>Costumer1: Update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21</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136999" y="1722190"/>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106533" y="3143890"/>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9188296" y="1851655"/>
            <a:ext cx="2265027" cy="400110"/>
          </a:xfrm>
          <a:prstGeom prst="rect">
            <a:avLst/>
          </a:prstGeom>
          <a:noFill/>
        </p:spPr>
        <p:txBody>
          <a:bodyPr wrap="square" rtlCol="0">
            <a:spAutoFit/>
          </a:bodyPr>
          <a:lstStyle/>
          <a:p>
            <a:r>
              <a:rPr lang="en-US" sz="2000" b="1" dirty="0"/>
              <a:t>SQL Query:</a:t>
            </a:r>
          </a:p>
        </p:txBody>
      </p:sp>
      <p:pic>
        <p:nvPicPr>
          <p:cNvPr id="9" name="Content Placeholder 8">
            <a:extLst>
              <a:ext uri="{FF2B5EF4-FFF2-40B4-BE49-F238E27FC236}">
                <a16:creationId xmlns:a16="http://schemas.microsoft.com/office/drawing/2014/main" id="{12DB56D4-CDF7-7896-2BCF-1E4261F9ECC3}"/>
              </a:ext>
            </a:extLst>
          </p:cNvPr>
          <p:cNvPicPr>
            <a:picLocks noGrp="1" noChangeAspect="1"/>
          </p:cNvPicPr>
          <p:nvPr>
            <p:ph idx="1"/>
          </p:nvPr>
        </p:nvPicPr>
        <p:blipFill>
          <a:blip r:embed="rId3"/>
          <a:stretch>
            <a:fillRect/>
          </a:stretch>
        </p:blipFill>
        <p:spPr>
          <a:xfrm>
            <a:off x="538189" y="3512497"/>
            <a:ext cx="7226074" cy="942365"/>
          </a:xfrm>
        </p:spPr>
      </p:pic>
      <p:pic>
        <p:nvPicPr>
          <p:cNvPr id="15" name="Picture 14">
            <a:extLst>
              <a:ext uri="{FF2B5EF4-FFF2-40B4-BE49-F238E27FC236}">
                <a16:creationId xmlns:a16="http://schemas.microsoft.com/office/drawing/2014/main" id="{87AE6D90-4F99-1453-203B-194E05125D37}"/>
              </a:ext>
            </a:extLst>
          </p:cNvPr>
          <p:cNvPicPr>
            <a:picLocks noChangeAspect="1"/>
          </p:cNvPicPr>
          <p:nvPr/>
        </p:nvPicPr>
        <p:blipFill rotWithShape="1">
          <a:blip r:embed="rId4"/>
          <a:srcRect l="-58" t="4218" r="58" b="1707"/>
          <a:stretch/>
        </p:blipFill>
        <p:spPr>
          <a:xfrm>
            <a:off x="538189" y="1901918"/>
            <a:ext cx="7226074" cy="942364"/>
          </a:xfrm>
          <a:prstGeom prst="rect">
            <a:avLst/>
          </a:prstGeom>
        </p:spPr>
      </p:pic>
      <p:pic>
        <p:nvPicPr>
          <p:cNvPr id="19" name="Picture 18" descr="A white background with text and numbers&#10;&#10;Description automatically generated">
            <a:extLst>
              <a:ext uri="{FF2B5EF4-FFF2-40B4-BE49-F238E27FC236}">
                <a16:creationId xmlns:a16="http://schemas.microsoft.com/office/drawing/2014/main" id="{4D1C08F9-BC4D-80B1-97FE-9E44DD8A860E}"/>
              </a:ext>
            </a:extLst>
          </p:cNvPr>
          <p:cNvPicPr>
            <a:picLocks noChangeAspect="1"/>
          </p:cNvPicPr>
          <p:nvPr/>
        </p:nvPicPr>
        <p:blipFill rotWithShape="1">
          <a:blip r:embed="rId5"/>
          <a:srcRect l="4795" r="3171"/>
          <a:stretch/>
        </p:blipFill>
        <p:spPr>
          <a:xfrm>
            <a:off x="8040775" y="2373100"/>
            <a:ext cx="3740816" cy="1616303"/>
          </a:xfrm>
          <a:prstGeom prst="rect">
            <a:avLst/>
          </a:prstGeom>
        </p:spPr>
      </p:pic>
    </p:spTree>
    <p:extLst>
      <p:ext uri="{BB962C8B-B14F-4D97-AF65-F5344CB8AC3E}">
        <p14:creationId xmlns:p14="http://schemas.microsoft.com/office/powerpoint/2010/main" val="1928005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28601"/>
            <a:ext cx="10515600" cy="676656"/>
          </a:xfrm>
        </p:spPr>
        <p:txBody>
          <a:bodyPr/>
          <a:lstStyle/>
          <a:p>
            <a:r>
              <a:rPr lang="en-US" dirty="0"/>
              <a:t>Deliverer1: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برای هر پیک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first_name</a:t>
            </a:r>
            <a:r>
              <a:rPr lang="en-US" sz="2000" dirty="0">
                <a:latin typeface="Dubai" panose="020B0503030403030204" pitchFamily="34" charset="-78"/>
                <a:cs typeface="Dubai" panose="020B0503030403030204" pitchFamily="34" charset="-78"/>
              </a:rPr>
              <a:t> VARCHAR(20)</a:t>
            </a:r>
            <a:r>
              <a:rPr lang="fa-IR" sz="2000" dirty="0">
                <a:latin typeface="Dubai" panose="020B0503030403030204" pitchFamily="34" charset="-78"/>
                <a:cs typeface="Dubai" panose="020B0503030403030204" pitchFamily="34" charset="-78"/>
              </a:rPr>
              <a:t>:  نام پیک</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last_name</a:t>
            </a:r>
            <a:r>
              <a:rPr lang="en-US" sz="2000" dirty="0">
                <a:latin typeface="Dubai" panose="020B0503030403030204" pitchFamily="34" charset="-78"/>
                <a:cs typeface="Dubai" panose="020B0503030403030204" pitchFamily="34" charset="-78"/>
              </a:rPr>
              <a:t> VARCHAR(30)</a:t>
            </a:r>
            <a:r>
              <a:rPr lang="fa-IR" sz="2000" dirty="0">
                <a:latin typeface="Dubai" panose="020B0503030403030204" pitchFamily="34" charset="-78"/>
                <a:cs typeface="Dubai" panose="020B0503030403030204" pitchFamily="34" charset="-78"/>
              </a:rPr>
              <a:t>:  نام خانوادگی پیک</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phone_number</a:t>
            </a:r>
            <a:r>
              <a:rPr lang="en-US" sz="2000" dirty="0">
                <a:latin typeface="Dubai" panose="020B0503030403030204" pitchFamily="34" charset="-78"/>
                <a:cs typeface="Dubai" panose="020B0503030403030204" pitchFamily="34" charset="-78"/>
              </a:rPr>
              <a:t> VARCHAR(10)</a:t>
            </a:r>
            <a:r>
              <a:rPr lang="fa-IR" sz="2000" dirty="0">
                <a:latin typeface="Dubai" panose="020B0503030403030204" pitchFamily="34" charset="-78"/>
                <a:cs typeface="Dubai" panose="020B0503030403030204" pitchFamily="34" charset="-78"/>
              </a:rPr>
              <a:t>:  شماره تماس پیک</a:t>
            </a: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بیشتر داده‌های این جدول بعد از مشخص کردن خصوصیات هر مولفه توسط </a:t>
            </a:r>
            <a:r>
              <a:rPr lang="en-US" sz="2000" dirty="0">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 تعداد انگشت شماری از داده‌های جدول به صورت دستی عوض شده‌اند تا شرایط خاصی ایجاد کنند.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22</a:t>
            </a:fld>
            <a:endParaRPr lang="en-US" dirty="0"/>
          </a:p>
        </p:txBody>
      </p:sp>
    </p:spTree>
    <p:extLst>
      <p:ext uri="{BB962C8B-B14F-4D97-AF65-F5344CB8AC3E}">
        <p14:creationId xmlns:p14="http://schemas.microsoft.com/office/powerpoint/2010/main" val="137862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Deliverer1: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23</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rot="5400000">
            <a:off x="1991080" y="1135662"/>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rot="5400000">
            <a:off x="6219233" y="1058481"/>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9434403" y="1476697"/>
            <a:ext cx="2265027" cy="400110"/>
          </a:xfrm>
          <a:prstGeom prst="rect">
            <a:avLst/>
          </a:prstGeom>
          <a:noFill/>
        </p:spPr>
        <p:txBody>
          <a:bodyPr wrap="square" rtlCol="0">
            <a:spAutoFit/>
          </a:bodyPr>
          <a:lstStyle/>
          <a:p>
            <a:r>
              <a:rPr lang="en-US" sz="2000" b="1" dirty="0"/>
              <a:t>SQL Query:</a:t>
            </a:r>
          </a:p>
        </p:txBody>
      </p:sp>
      <p:pic>
        <p:nvPicPr>
          <p:cNvPr id="5" name="Picture 4" descr="A screenshot of a computer&#10;&#10;Description automatically generated">
            <a:extLst>
              <a:ext uri="{FF2B5EF4-FFF2-40B4-BE49-F238E27FC236}">
                <a16:creationId xmlns:a16="http://schemas.microsoft.com/office/drawing/2014/main" id="{7055333C-5A80-9722-9FE5-30A1B70E162D}"/>
              </a:ext>
            </a:extLst>
          </p:cNvPr>
          <p:cNvPicPr>
            <a:picLocks noChangeAspect="1"/>
          </p:cNvPicPr>
          <p:nvPr/>
        </p:nvPicPr>
        <p:blipFill>
          <a:blip r:embed="rId3"/>
          <a:stretch>
            <a:fillRect/>
          </a:stretch>
        </p:blipFill>
        <p:spPr>
          <a:xfrm>
            <a:off x="235570" y="2254382"/>
            <a:ext cx="3754293" cy="2680645"/>
          </a:xfrm>
          <a:prstGeom prst="rect">
            <a:avLst/>
          </a:prstGeom>
        </p:spPr>
      </p:pic>
      <p:pic>
        <p:nvPicPr>
          <p:cNvPr id="15" name="Content Placeholder 14" descr="A screenshot of a computer&#10;&#10;Description automatically generated">
            <a:extLst>
              <a:ext uri="{FF2B5EF4-FFF2-40B4-BE49-F238E27FC236}">
                <a16:creationId xmlns:a16="http://schemas.microsoft.com/office/drawing/2014/main" id="{68E45514-42D6-0F13-3667-EEF7E3745BBC}"/>
              </a:ext>
            </a:extLst>
          </p:cNvPr>
          <p:cNvPicPr>
            <a:picLocks noGrp="1" noChangeAspect="1"/>
          </p:cNvPicPr>
          <p:nvPr>
            <p:ph idx="1"/>
          </p:nvPr>
        </p:nvPicPr>
        <p:blipFill>
          <a:blip r:embed="rId4"/>
          <a:stretch>
            <a:fillRect/>
          </a:stretch>
        </p:blipFill>
        <p:spPr>
          <a:xfrm>
            <a:off x="4299347" y="2254382"/>
            <a:ext cx="3754294" cy="2730190"/>
          </a:xfrm>
        </p:spPr>
      </p:pic>
      <p:pic>
        <p:nvPicPr>
          <p:cNvPr id="19" name="Picture 18" descr="A screen shot of a computer&#10;&#10;Description automatically generated">
            <a:extLst>
              <a:ext uri="{FF2B5EF4-FFF2-40B4-BE49-F238E27FC236}">
                <a16:creationId xmlns:a16="http://schemas.microsoft.com/office/drawing/2014/main" id="{DA6C2404-8ED8-CA8F-0107-99B90DCA64EE}"/>
              </a:ext>
            </a:extLst>
          </p:cNvPr>
          <p:cNvPicPr>
            <a:picLocks noChangeAspect="1"/>
          </p:cNvPicPr>
          <p:nvPr/>
        </p:nvPicPr>
        <p:blipFill rotWithShape="1">
          <a:blip r:embed="rId5"/>
          <a:srcRect l="2968" r="22188"/>
          <a:stretch/>
        </p:blipFill>
        <p:spPr>
          <a:xfrm>
            <a:off x="8363125" y="2254382"/>
            <a:ext cx="3488705" cy="2713062"/>
          </a:xfrm>
          <a:prstGeom prst="rect">
            <a:avLst/>
          </a:prstGeom>
        </p:spPr>
      </p:pic>
    </p:spTree>
    <p:extLst>
      <p:ext uri="{BB962C8B-B14F-4D97-AF65-F5344CB8AC3E}">
        <p14:creationId xmlns:p14="http://schemas.microsoft.com/office/powerpoint/2010/main" val="180690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28601"/>
            <a:ext cx="10515600" cy="676656"/>
          </a:xfrm>
        </p:spPr>
        <p:txBody>
          <a:bodyPr/>
          <a:lstStyle/>
          <a:p>
            <a:r>
              <a:rPr lang="en-US" dirty="0"/>
              <a:t>Deliverer2: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پیک و بخشی از کلید اصلی جدول است. همچنین کلید خارجی‌ای است که این جدول را به جدول </a:t>
            </a:r>
            <a:r>
              <a:rPr lang="en-US" sz="2000" dirty="0">
                <a:latin typeface="Dubai" panose="020B0503030403030204" pitchFamily="34" charset="-78"/>
                <a:cs typeface="Dubai" panose="020B0503030403030204" pitchFamily="34" charset="-78"/>
              </a:rPr>
              <a:t>deliverer1</a:t>
            </a:r>
            <a:r>
              <a:rPr lang="fa-IR" sz="2000" dirty="0">
                <a:latin typeface="Dubai" panose="020B0503030403030204" pitchFamily="34" charset="-78"/>
                <a:cs typeface="Dubai" panose="020B0503030403030204" pitchFamily="34" charset="-78"/>
              </a:rPr>
              <a:t> مرتبط می‌کند.</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restaurant_id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آیدی رستوران‌هایی که این پیک با آن ها کار می‌کند و بخشی از کلید اصلی جدول است. </a:t>
            </a:r>
            <a:endParaRPr lang="en-US" sz="2000" dirty="0">
              <a:latin typeface="Dubai" panose="020B0503030403030204" pitchFamily="34" charset="-78"/>
              <a:cs typeface="Dubai" panose="020B0503030403030204" pitchFamily="34" charset="-78"/>
            </a:endParaRP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به صورت دستی تولید شده‌اند.  برای سادگی بیشتر پیک‌های با </a:t>
            </a:r>
            <a:r>
              <a:rPr lang="en-US" sz="2000" dirty="0" err="1">
                <a:latin typeface="Dubai" panose="020B0503030403030204" pitchFamily="34" charset="-78"/>
                <a:cs typeface="Dubai" panose="020B0503030403030204" pitchFamily="34" charset="-78"/>
              </a:rPr>
              <a:t>deliverer_id</a:t>
            </a:r>
            <a:r>
              <a:rPr lang="fa-IR" sz="2000" dirty="0">
                <a:latin typeface="Dubai" panose="020B0503030403030204" pitchFamily="34" charset="-78"/>
                <a:cs typeface="Dubai" panose="020B0503030403030204" pitchFamily="34" charset="-78"/>
              </a:rPr>
              <a:t> ۱ تا ۵۰ با دو رستوران کار می‌کنند و بقیه پیک‌ها با یک رستوران. این خاصیت برای تولید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به وجود آمده است و ساختار پایگاه داده به ما این موضوع را الزام نمی‌کند، یعنی هر رستورانی میتواند به هر تعدادی پیک داشته باشد.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24</a:t>
            </a:fld>
            <a:endParaRPr lang="en-US" dirty="0"/>
          </a:p>
        </p:txBody>
      </p:sp>
    </p:spTree>
    <p:extLst>
      <p:ext uri="{BB962C8B-B14F-4D97-AF65-F5344CB8AC3E}">
        <p14:creationId xmlns:p14="http://schemas.microsoft.com/office/powerpoint/2010/main" val="310285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Deliverer2: Insertion Command </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25</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rot="5400000">
            <a:off x="1836653" y="1005881"/>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rot="5400000">
            <a:off x="5523642" y="928699"/>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935585" y="2208282"/>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spreadsheet&#10;&#10;Description automatically generated">
            <a:extLst>
              <a:ext uri="{FF2B5EF4-FFF2-40B4-BE49-F238E27FC236}">
                <a16:creationId xmlns:a16="http://schemas.microsoft.com/office/drawing/2014/main" id="{87E2963F-4DE3-367C-1B8F-F0ADAF117CFB}"/>
              </a:ext>
            </a:extLst>
          </p:cNvPr>
          <p:cNvPicPr>
            <a:picLocks noGrp="1" noChangeAspect="1"/>
          </p:cNvPicPr>
          <p:nvPr>
            <p:ph idx="1"/>
          </p:nvPr>
        </p:nvPicPr>
        <p:blipFill>
          <a:blip r:embed="rId3"/>
          <a:stretch>
            <a:fillRect/>
          </a:stretch>
        </p:blipFill>
        <p:spPr>
          <a:xfrm>
            <a:off x="4309898" y="1897726"/>
            <a:ext cx="2402192" cy="2811535"/>
          </a:xfrm>
        </p:spPr>
      </p:pic>
      <p:pic>
        <p:nvPicPr>
          <p:cNvPr id="15" name="Picture 14" descr="A screenshot of a table&#10;&#10;Description automatically generated">
            <a:extLst>
              <a:ext uri="{FF2B5EF4-FFF2-40B4-BE49-F238E27FC236}">
                <a16:creationId xmlns:a16="http://schemas.microsoft.com/office/drawing/2014/main" id="{3B4D28E7-69BF-D878-B2BF-5F3B07E7DEB2}"/>
              </a:ext>
            </a:extLst>
          </p:cNvPr>
          <p:cNvPicPr>
            <a:picLocks noChangeAspect="1"/>
          </p:cNvPicPr>
          <p:nvPr/>
        </p:nvPicPr>
        <p:blipFill>
          <a:blip r:embed="rId4"/>
          <a:stretch>
            <a:fillRect/>
          </a:stretch>
        </p:blipFill>
        <p:spPr>
          <a:xfrm>
            <a:off x="859536" y="1897727"/>
            <a:ext cx="2446678" cy="2811534"/>
          </a:xfrm>
          <a:prstGeom prst="rect">
            <a:avLst/>
          </a:prstGeom>
        </p:spPr>
      </p:pic>
      <p:pic>
        <p:nvPicPr>
          <p:cNvPr id="19" name="Picture 18" descr="A computer screen with text&#10;&#10;Description automatically generated">
            <a:extLst>
              <a:ext uri="{FF2B5EF4-FFF2-40B4-BE49-F238E27FC236}">
                <a16:creationId xmlns:a16="http://schemas.microsoft.com/office/drawing/2014/main" id="{2E756D55-AEE5-8C25-1A85-5B3E951985F4}"/>
              </a:ext>
            </a:extLst>
          </p:cNvPr>
          <p:cNvPicPr>
            <a:picLocks noChangeAspect="1"/>
          </p:cNvPicPr>
          <p:nvPr/>
        </p:nvPicPr>
        <p:blipFill rotWithShape="1">
          <a:blip r:embed="rId5"/>
          <a:srcRect r="6554"/>
          <a:stretch/>
        </p:blipFill>
        <p:spPr>
          <a:xfrm>
            <a:off x="7676249" y="2823883"/>
            <a:ext cx="4162672" cy="1507028"/>
          </a:xfrm>
          <a:prstGeom prst="rect">
            <a:avLst/>
          </a:prstGeom>
        </p:spPr>
      </p:pic>
    </p:spTree>
    <p:extLst>
      <p:ext uri="{BB962C8B-B14F-4D97-AF65-F5344CB8AC3E}">
        <p14:creationId xmlns:p14="http://schemas.microsoft.com/office/powerpoint/2010/main" val="36288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28601"/>
            <a:ext cx="10515600" cy="676656"/>
          </a:xfrm>
        </p:spPr>
        <p:txBody>
          <a:bodyPr/>
          <a:lstStyle/>
          <a:p>
            <a:r>
              <a:rPr lang="en-US" dirty="0"/>
              <a:t>Delivery1: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264024"/>
            <a:ext cx="10939653" cy="4514984"/>
          </a:xfrm>
        </p:spPr>
        <p:txBody>
          <a:bodyPr>
            <a:normAutofit lnSpcReduction="10000"/>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delivery_id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مشخصه اصلی هر دلیوری که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است و کلید اصلی این جدول است.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مشخصه سفارشی که قرار است به مشتری برسد. (در داده‌های ما همیشه با </a:t>
            </a:r>
            <a:r>
              <a:rPr lang="en-US" sz="2000" dirty="0" err="1">
                <a:latin typeface="Dubai" panose="020B0503030403030204" pitchFamily="34" charset="-78"/>
                <a:cs typeface="Dubai" panose="020B0503030403030204" pitchFamily="34" charset="-78"/>
              </a:rPr>
              <a:t>delivery_id</a:t>
            </a:r>
            <a:r>
              <a:rPr lang="fa-IR" sz="2000" dirty="0">
                <a:latin typeface="Dubai" panose="020B0503030403030204" pitchFamily="34" charset="-78"/>
                <a:cs typeface="Dubai" panose="020B0503030403030204" pitchFamily="34" charset="-78"/>
              </a:rPr>
              <a:t> برابر است، اما ساختار پایگاه داده این را الزام نمیکند و میتواند به این‌گونه نباشد.)</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اصلی پیکی است که سفارش را قبول کرده است.</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delivery_price</a:t>
            </a:r>
            <a:r>
              <a:rPr lang="en-US" sz="2000" dirty="0">
                <a:latin typeface="Dubai" panose="020B0503030403030204" pitchFamily="34" charset="-78"/>
                <a:cs typeface="Dubai" panose="020B0503030403030204" pitchFamily="34" charset="-78"/>
              </a:rPr>
              <a:t> DECIMAL(10,2)</a:t>
            </a:r>
            <a:r>
              <a:rPr lang="fa-IR" sz="2000" dirty="0">
                <a:latin typeface="Dubai" panose="020B0503030403030204" pitchFamily="34" charset="-78"/>
                <a:cs typeface="Dubai" panose="020B0503030403030204" pitchFamily="34" charset="-78"/>
              </a:rPr>
              <a:t>: قیمت رساندن هر سفارش به مقصد است که در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بیشتر از دو و کمتر از هفت است.</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order_stat</a:t>
            </a:r>
            <a:r>
              <a:rPr lang="en-US" sz="2000" dirty="0">
                <a:latin typeface="Dubai" panose="020B0503030403030204" pitchFamily="34" charset="-78"/>
                <a:cs typeface="Dubai" panose="020B0503030403030204" pitchFamily="34" charset="-78"/>
              </a:rPr>
              <a:t> VARCHAR(10)</a:t>
            </a:r>
            <a:r>
              <a:rPr lang="fa-IR" sz="2000" dirty="0">
                <a:latin typeface="Dubai" panose="020B0503030403030204" pitchFamily="34" charset="-78"/>
                <a:cs typeface="Dubai" panose="020B0503030403030204" pitchFamily="34" charset="-78"/>
              </a:rPr>
              <a:t>:  حالت سفارش را مشخص می‌کند که میتواند در سه حالت؛</a:t>
            </a:r>
            <a:r>
              <a:rPr lang="en-US" sz="2000" dirty="0">
                <a:latin typeface="Dubai" panose="020B0503030403030204" pitchFamily="34" charset="-78"/>
                <a:cs typeface="Dubai" panose="020B0503030403030204" pitchFamily="34" charset="-78"/>
              </a:rPr>
              <a:t> Preparing </a:t>
            </a:r>
            <a:r>
              <a:rPr lang="fa-IR" sz="2000" dirty="0">
                <a:latin typeface="Dubai" panose="020B0503030403030204" pitchFamily="34" charset="-78"/>
                <a:cs typeface="Dubai" panose="020B0503030403030204" pitchFamily="34" charset="-78"/>
              </a:rPr>
              <a:t>،</a:t>
            </a:r>
            <a:r>
              <a:rPr lang="en-US" sz="2000" dirty="0">
                <a:latin typeface="Dubai" panose="020B0503030403030204" pitchFamily="34" charset="-78"/>
                <a:cs typeface="Dubai" panose="020B0503030403030204" pitchFamily="34" charset="-78"/>
              </a:rPr>
              <a:t> Received</a:t>
            </a:r>
            <a:r>
              <a:rPr lang="fa-IR" sz="2000" dirty="0">
                <a:latin typeface="Dubai" panose="020B0503030403030204" pitchFamily="34" charset="-78"/>
                <a:cs typeface="Dubai" panose="020B0503030403030204" pitchFamily="34" charset="-78"/>
              </a:rPr>
              <a:t> و یا </a:t>
            </a:r>
            <a:r>
              <a:rPr lang="en-US" sz="2000" dirty="0">
                <a:latin typeface="Dubai" panose="020B0503030403030204" pitchFamily="34" charset="-78"/>
                <a:cs typeface="Dubai" panose="020B0503030403030204" pitchFamily="34" charset="-78"/>
              </a:rPr>
              <a:t>On the Way</a:t>
            </a:r>
            <a:r>
              <a:rPr lang="fa-IR" sz="2000" dirty="0">
                <a:latin typeface="Dubai" panose="020B0503030403030204" pitchFamily="34" charset="-78"/>
                <a:cs typeface="Dubai" panose="020B0503030403030204" pitchFamily="34" charset="-78"/>
              </a:rPr>
              <a:t> باشد.</a:t>
            </a: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به جز </a:t>
            </a:r>
            <a:r>
              <a:rPr lang="en-US" sz="2000" dirty="0">
                <a:latin typeface="Dubai" panose="020B0503030403030204" pitchFamily="34" charset="-78"/>
                <a:cs typeface="Dubai" panose="020B0503030403030204" pitchFamily="34" charset="-78"/>
              </a:rPr>
              <a:t> </a:t>
            </a:r>
            <a:r>
              <a:rPr lang="en-US" sz="2000" dirty="0" err="1">
                <a:latin typeface="Dubai" panose="020B0503030403030204" pitchFamily="34" charset="-78"/>
                <a:cs typeface="Dubai" panose="020B0503030403030204" pitchFamily="34" charset="-78"/>
              </a:rPr>
              <a:t>deliverer_id</a:t>
            </a:r>
            <a:r>
              <a:rPr lang="fa-IR" sz="2000" dirty="0">
                <a:latin typeface="Dubai" panose="020B0503030403030204" pitchFamily="34" charset="-78"/>
                <a:cs typeface="Dubai" panose="020B0503030403030204" pitchFamily="34" charset="-78"/>
              </a:rPr>
              <a:t>، بقیه داده‌های این جدول بعد از مشخص کردن خصوصیات هر مولفه توسط </a:t>
            </a:r>
            <a:r>
              <a:rPr lang="en-US" sz="2000" dirty="0">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 برای </a:t>
            </a:r>
            <a:r>
              <a:rPr lang="en-US" sz="2000" dirty="0" err="1">
                <a:latin typeface="Dubai" panose="020B0503030403030204" pitchFamily="34" charset="-78"/>
                <a:cs typeface="Dubai" panose="020B0503030403030204" pitchFamily="34" charset="-78"/>
              </a:rPr>
              <a:t>deliverer_id</a:t>
            </a:r>
            <a:r>
              <a:rPr lang="fa-IR" sz="2000" dirty="0">
                <a:latin typeface="Dubai" panose="020B0503030403030204" pitchFamily="34" charset="-78"/>
                <a:cs typeface="Dubai" panose="020B0503030403030204" pitchFamily="34" charset="-78"/>
              </a:rPr>
              <a:t> با توجه به سفارش، ابتدا رستوران استفاده شده در سفارش مشخص شده است و سپس یکی از پیک‌ها که برای آن رستوران کار می‌کند، انتخاب شده است.</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26</a:t>
            </a:fld>
            <a:endParaRPr lang="en-US" dirty="0"/>
          </a:p>
        </p:txBody>
      </p:sp>
    </p:spTree>
    <p:extLst>
      <p:ext uri="{BB962C8B-B14F-4D97-AF65-F5344CB8AC3E}">
        <p14:creationId xmlns:p14="http://schemas.microsoft.com/office/powerpoint/2010/main" val="429308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Delivery1: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27</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613314"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605752" y="3956953"/>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170384" y="1666338"/>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data&#10;&#10;Description automatically generated">
            <a:extLst>
              <a:ext uri="{FF2B5EF4-FFF2-40B4-BE49-F238E27FC236}">
                <a16:creationId xmlns:a16="http://schemas.microsoft.com/office/drawing/2014/main" id="{CA366244-4DAF-9BF3-D7AF-BB7119095FB1}"/>
              </a:ext>
            </a:extLst>
          </p:cNvPr>
          <p:cNvPicPr>
            <a:picLocks noGrp="1" noChangeAspect="1"/>
          </p:cNvPicPr>
          <p:nvPr>
            <p:ph idx="1"/>
          </p:nvPr>
        </p:nvPicPr>
        <p:blipFill>
          <a:blip r:embed="rId3"/>
          <a:stretch>
            <a:fillRect/>
          </a:stretch>
        </p:blipFill>
        <p:spPr>
          <a:xfrm>
            <a:off x="1130834" y="3582812"/>
            <a:ext cx="4037909" cy="2341309"/>
          </a:xfrm>
        </p:spPr>
      </p:pic>
      <p:pic>
        <p:nvPicPr>
          <p:cNvPr id="15" name="Picture 14" descr="A screenshot of a data&#10;&#10;Description automatically generated">
            <a:extLst>
              <a:ext uri="{FF2B5EF4-FFF2-40B4-BE49-F238E27FC236}">
                <a16:creationId xmlns:a16="http://schemas.microsoft.com/office/drawing/2014/main" id="{403A60D2-4993-4AC0-6597-0F9ACD818287}"/>
              </a:ext>
            </a:extLst>
          </p:cNvPr>
          <p:cNvPicPr>
            <a:picLocks noChangeAspect="1"/>
          </p:cNvPicPr>
          <p:nvPr/>
        </p:nvPicPr>
        <p:blipFill>
          <a:blip r:embed="rId4"/>
          <a:stretch>
            <a:fillRect/>
          </a:stretch>
        </p:blipFill>
        <p:spPr>
          <a:xfrm>
            <a:off x="1130833" y="1181003"/>
            <a:ext cx="4037910" cy="2227226"/>
          </a:xfrm>
          <a:prstGeom prst="rect">
            <a:avLst/>
          </a:prstGeom>
        </p:spPr>
      </p:pic>
      <p:pic>
        <p:nvPicPr>
          <p:cNvPr id="19" name="Picture 18" descr="A screen shot of a computer&#10;&#10;Description automatically generated">
            <a:extLst>
              <a:ext uri="{FF2B5EF4-FFF2-40B4-BE49-F238E27FC236}">
                <a16:creationId xmlns:a16="http://schemas.microsoft.com/office/drawing/2014/main" id="{18DD5B9F-FDF3-AA7C-9458-15884A68444E}"/>
              </a:ext>
            </a:extLst>
          </p:cNvPr>
          <p:cNvPicPr>
            <a:picLocks noChangeAspect="1"/>
          </p:cNvPicPr>
          <p:nvPr/>
        </p:nvPicPr>
        <p:blipFill>
          <a:blip r:embed="rId5"/>
          <a:stretch>
            <a:fillRect/>
          </a:stretch>
        </p:blipFill>
        <p:spPr>
          <a:xfrm>
            <a:off x="6778988" y="2146481"/>
            <a:ext cx="4248676" cy="2707947"/>
          </a:xfrm>
          <a:prstGeom prst="rect">
            <a:avLst/>
          </a:prstGeom>
        </p:spPr>
      </p:pic>
    </p:spTree>
    <p:extLst>
      <p:ext uri="{BB962C8B-B14F-4D97-AF65-F5344CB8AC3E}">
        <p14:creationId xmlns:p14="http://schemas.microsoft.com/office/powerpoint/2010/main" val="255062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33176"/>
            <a:ext cx="10515600" cy="676656"/>
          </a:xfrm>
        </p:spPr>
        <p:txBody>
          <a:bodyPr/>
          <a:lstStyle/>
          <a:p>
            <a:r>
              <a:rPr lang="en-US" dirty="0"/>
              <a:t>Delivery1: Update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28</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512064" y="2110375"/>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582062" y="3444483"/>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273237" y="2451410"/>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computer&#10;&#10;Description automatically generated">
            <a:extLst>
              <a:ext uri="{FF2B5EF4-FFF2-40B4-BE49-F238E27FC236}">
                <a16:creationId xmlns:a16="http://schemas.microsoft.com/office/drawing/2014/main" id="{8D767125-1BB2-1C74-7E0B-E356851BFEFE}"/>
              </a:ext>
            </a:extLst>
          </p:cNvPr>
          <p:cNvPicPr>
            <a:picLocks noGrp="1" noChangeAspect="1"/>
          </p:cNvPicPr>
          <p:nvPr>
            <p:ph idx="1"/>
          </p:nvPr>
        </p:nvPicPr>
        <p:blipFill>
          <a:blip r:embed="rId3"/>
          <a:stretch>
            <a:fillRect/>
          </a:stretch>
        </p:blipFill>
        <p:spPr>
          <a:xfrm>
            <a:off x="1074506" y="3925721"/>
            <a:ext cx="5021493" cy="819045"/>
          </a:xfrm>
        </p:spPr>
      </p:pic>
      <p:pic>
        <p:nvPicPr>
          <p:cNvPr id="15" name="Picture 14" descr="A screenshot of a computer&#10;&#10;Description automatically generated">
            <a:extLst>
              <a:ext uri="{FF2B5EF4-FFF2-40B4-BE49-F238E27FC236}">
                <a16:creationId xmlns:a16="http://schemas.microsoft.com/office/drawing/2014/main" id="{FA596FC0-410F-A6F8-57BE-CD6D8F735D5B}"/>
              </a:ext>
            </a:extLst>
          </p:cNvPr>
          <p:cNvPicPr>
            <a:picLocks noChangeAspect="1"/>
          </p:cNvPicPr>
          <p:nvPr/>
        </p:nvPicPr>
        <p:blipFill>
          <a:blip r:embed="rId4"/>
          <a:stretch>
            <a:fillRect/>
          </a:stretch>
        </p:blipFill>
        <p:spPr>
          <a:xfrm>
            <a:off x="1074505" y="2304110"/>
            <a:ext cx="5021493" cy="888445"/>
          </a:xfrm>
          <a:prstGeom prst="rect">
            <a:avLst/>
          </a:prstGeom>
        </p:spPr>
      </p:pic>
      <p:pic>
        <p:nvPicPr>
          <p:cNvPr id="19" name="Picture 18" descr="A screen shot of a computer program&#10;&#10;Description automatically generated">
            <a:extLst>
              <a:ext uri="{FF2B5EF4-FFF2-40B4-BE49-F238E27FC236}">
                <a16:creationId xmlns:a16="http://schemas.microsoft.com/office/drawing/2014/main" id="{FDEE20BA-0B01-EC25-DBDE-5838468D6C44}"/>
              </a:ext>
            </a:extLst>
          </p:cNvPr>
          <p:cNvPicPr>
            <a:picLocks noChangeAspect="1"/>
          </p:cNvPicPr>
          <p:nvPr/>
        </p:nvPicPr>
        <p:blipFill>
          <a:blip r:embed="rId5"/>
          <a:stretch>
            <a:fillRect/>
          </a:stretch>
        </p:blipFill>
        <p:spPr>
          <a:xfrm>
            <a:off x="6933699" y="2973866"/>
            <a:ext cx="4183795" cy="1236544"/>
          </a:xfrm>
          <a:prstGeom prst="rect">
            <a:avLst/>
          </a:prstGeom>
        </p:spPr>
      </p:pic>
    </p:spTree>
    <p:extLst>
      <p:ext uri="{BB962C8B-B14F-4D97-AF65-F5344CB8AC3E}">
        <p14:creationId xmlns:p14="http://schemas.microsoft.com/office/powerpoint/2010/main" val="3167133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8126"/>
            <a:ext cx="10515600" cy="676656"/>
          </a:xfrm>
        </p:spPr>
        <p:txBody>
          <a:bodyPr/>
          <a:lstStyle/>
          <a:p>
            <a:r>
              <a:rPr lang="en-US" dirty="0"/>
              <a:t>Food1: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fontScale="92500"/>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برای هر غذا که کلید اصلی جدول نیز می‌باشد.</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food_name</a:t>
            </a:r>
            <a:r>
              <a:rPr lang="en-US" sz="2000" dirty="0">
                <a:latin typeface="Dubai" panose="020B0503030403030204" pitchFamily="34" charset="-78"/>
                <a:cs typeface="Dubai" panose="020B0503030403030204" pitchFamily="34" charset="-78"/>
              </a:rPr>
              <a:t> VARCHAR(30)</a:t>
            </a:r>
            <a:r>
              <a:rPr lang="fa-IR" sz="2000" dirty="0">
                <a:latin typeface="Dubai" panose="020B0503030403030204" pitchFamily="34" charset="-78"/>
                <a:cs typeface="Dubai" panose="020B0503030403030204" pitchFamily="34" charset="-78"/>
              </a:rPr>
              <a:t>: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نام غذا</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food_description</a:t>
            </a:r>
            <a:r>
              <a:rPr lang="en-US" sz="2000" dirty="0">
                <a:latin typeface="Dubai" panose="020B0503030403030204" pitchFamily="34" charset="-78"/>
                <a:cs typeface="Dubai" panose="020B0503030403030204" pitchFamily="34" charset="-78"/>
              </a:rPr>
              <a:t> VARCHAR(100)</a:t>
            </a:r>
            <a:r>
              <a:rPr lang="fa-IR" sz="2000" dirty="0">
                <a:latin typeface="Dubai" panose="020B0503030403030204" pitchFamily="34" charset="-78"/>
                <a:cs typeface="Dubai" panose="020B0503030403030204" pitchFamily="34" charset="-78"/>
              </a:rPr>
              <a:t>: توضیحات مربوط به غذا</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food_price</a:t>
            </a:r>
            <a:r>
              <a:rPr lang="en-US" sz="2000" dirty="0">
                <a:latin typeface="Dubai" panose="020B0503030403030204" pitchFamily="34" charset="-78"/>
                <a:cs typeface="Dubai" panose="020B0503030403030204" pitchFamily="34" charset="-78"/>
              </a:rPr>
              <a:t> DECIMAL(10,2)</a:t>
            </a:r>
            <a:r>
              <a:rPr lang="fa-IR" sz="2000" dirty="0">
                <a:latin typeface="Dubai" panose="020B0503030403030204" pitchFamily="34" charset="-78"/>
                <a:cs typeface="Dubai" panose="020B0503030403030204" pitchFamily="34" charset="-78"/>
              </a:rPr>
              <a:t>: قیمت غذا</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food_rating</a:t>
            </a:r>
            <a:r>
              <a:rPr lang="en-US" sz="2000" dirty="0">
                <a:latin typeface="Dubai" panose="020B0503030403030204" pitchFamily="34" charset="-78"/>
                <a:cs typeface="Dubai" panose="020B0503030403030204" pitchFamily="34" charset="-78"/>
              </a:rPr>
              <a:t> DECIMAL(10,2) </a:t>
            </a:r>
            <a:r>
              <a:rPr lang="fa-IR" sz="2000" dirty="0">
                <a:latin typeface="Dubai" panose="020B0503030403030204" pitchFamily="34" charset="-78"/>
                <a:cs typeface="Dubai" panose="020B0503030403030204" pitchFamily="34" charset="-78"/>
              </a:rPr>
              <a:t>:  امتیاز غذا</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food_remain</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تعداد باقی‌مانده از آن غذا</a:t>
            </a: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بعد از مشخص کردن خصوصیات هر مولفه توسط </a:t>
            </a:r>
            <a:r>
              <a:rPr lang="en-US" sz="2000" dirty="0">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 داده‌های این جدول برای تولید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برای جدول‌های دیگر</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به طوری طراحی شده‌اند که غذاهایی که به یک منو تعلق دارند، پشت هم آمده‌اند.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29</a:t>
            </a:fld>
            <a:endParaRPr lang="en-US" dirty="0"/>
          </a:p>
        </p:txBody>
      </p:sp>
    </p:spTree>
    <p:extLst>
      <p:ext uri="{BB962C8B-B14F-4D97-AF65-F5344CB8AC3E}">
        <p14:creationId xmlns:p14="http://schemas.microsoft.com/office/powerpoint/2010/main" val="852828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627126"/>
            <a:ext cx="5177029" cy="3468749"/>
          </a:xfrm>
          <a:solidFill>
            <a:schemeClr val="tx2">
              <a:alpha val="35000"/>
            </a:schemeClr>
          </a:solidFill>
        </p:spPr>
        <p:txBody>
          <a:bodyPr/>
          <a:lstStyle/>
          <a:p>
            <a:pPr algn="justLow" rtl="1"/>
            <a:endParaRPr lang="fa-IR" sz="1200" dirty="0">
              <a:latin typeface="Dubai" panose="020B0503030403030204" pitchFamily="34" charset="-78"/>
              <a:cs typeface="Dubai" panose="020B0503030403030204" pitchFamily="34" charset="-78"/>
            </a:endParaRPr>
          </a:p>
          <a:p>
            <a:pPr algn="justLow" rtl="1"/>
            <a:r>
              <a:rPr lang="fa-IR" dirty="0">
                <a:latin typeface="Dubai" panose="020B0503030403030204" pitchFamily="34" charset="-78"/>
                <a:cs typeface="Dubai" panose="020B0503030403030204" pitchFamily="34" charset="-78"/>
              </a:rPr>
              <a:t>ما در این پروژه طراحی و پیاده‌سازی پایگاه داده برای یک سامانه سفارش آنلاین غذا را انجام دادیم.</a:t>
            </a:r>
          </a:p>
          <a:p>
            <a:pPr algn="justLow" rtl="1"/>
            <a:endParaRPr lang="fa-IR" dirty="0">
              <a:latin typeface="Dubai" panose="020B0503030403030204" pitchFamily="34" charset="-78"/>
              <a:cs typeface="Dubai" panose="020B0503030403030204" pitchFamily="34" charset="-78"/>
            </a:endParaRPr>
          </a:p>
          <a:p>
            <a:pPr algn="justLow" rtl="1"/>
            <a:r>
              <a:rPr lang="fa-IR" dirty="0">
                <a:latin typeface="Dubai" panose="020B0503030403030204" pitchFamily="34" charset="-78"/>
                <a:cs typeface="Dubai" panose="020B0503030403030204" pitchFamily="34" charset="-78"/>
              </a:rPr>
              <a:t>این سامانه باید قادر به ذخیره‌سازی اطلاعات و پرس و جو نویسی برای مشتریان، رستوران‌ها و منوهایشان، پیک‌های حمل و نقل غذا، سفارش‌ها و تراکنش‌های بانکی باشد که برای هرکدام جدولی جداگانه در پایگاه داده باید درنظر گرفت.</a:t>
            </a:r>
          </a:p>
          <a:p>
            <a:pPr algn="justLow" rtl="1"/>
            <a:endParaRPr lang="fa-IR" dirty="0">
              <a:latin typeface="Dubai" panose="020B0503030403030204" pitchFamily="34" charset="-78"/>
              <a:cs typeface="Dubai" panose="020B0503030403030204" pitchFamily="34" charset="-78"/>
            </a:endParaRPr>
          </a:p>
          <a:p>
            <a:pPr algn="justLow" rtl="1"/>
            <a:r>
              <a:rPr lang="fa-IR" dirty="0">
                <a:latin typeface="Dubai" panose="020B0503030403030204" pitchFamily="34" charset="-78"/>
                <a:cs typeface="Dubai" panose="020B0503030403030204" pitchFamily="34" charset="-78"/>
              </a:rPr>
              <a:t>در ابتدا شمای کلی پایگاه داده طراحی شد، سپس این پایگاه خام را به </a:t>
            </a:r>
            <a:r>
              <a:rPr lang="en-US" dirty="0">
                <a:latin typeface="Dubai" panose="020B0503030403030204" pitchFamily="34" charset="-78"/>
                <a:cs typeface="Dubai" panose="020B0503030403030204" pitchFamily="34" charset="-78"/>
              </a:rPr>
              <a:t>3NF</a:t>
            </a:r>
            <a:r>
              <a:rPr lang="fa-IR" dirty="0">
                <a:latin typeface="Dubai" panose="020B0503030403030204" pitchFamily="34" charset="-78"/>
                <a:cs typeface="Dubai" panose="020B0503030403030204" pitchFamily="34" charset="-78"/>
              </a:rPr>
              <a:t> بردیم و در نهایت پایگاه داده را در </a:t>
            </a:r>
            <a:r>
              <a:rPr lang="en-US" dirty="0">
                <a:latin typeface="Dubai" panose="020B0503030403030204" pitchFamily="34" charset="-78"/>
                <a:cs typeface="Dubai" panose="020B0503030403030204" pitchFamily="34" charset="-78"/>
              </a:rPr>
              <a:t>MySQL</a:t>
            </a:r>
            <a:r>
              <a:rPr lang="fa-IR" dirty="0">
                <a:latin typeface="Dubai" panose="020B0503030403030204" pitchFamily="34" charset="-78"/>
                <a:cs typeface="Dubai" panose="020B0503030403030204" pitchFamily="34" charset="-78"/>
              </a:rPr>
              <a:t> پیاده‌سازی کردیم.</a:t>
            </a:r>
            <a:endParaRPr lang="en-US" dirty="0">
              <a:latin typeface="Dubai" panose="020B0503030403030204" pitchFamily="34" charset="-78"/>
              <a:cs typeface="Dubai" panose="020B0503030403030204" pitchFamily="34" charset="-78"/>
            </a:endParaRPr>
          </a:p>
          <a:p>
            <a:endParaRPr lang="en-US" dirty="0"/>
          </a:p>
        </p:txBody>
      </p:sp>
      <p:pic>
        <p:nvPicPr>
          <p:cNvPr id="22" name="Picture Placeholder 21">
            <a:extLst>
              <a:ext uri="{FF2B5EF4-FFF2-40B4-BE49-F238E27FC236}">
                <a16:creationId xmlns:a16="http://schemas.microsoft.com/office/drawing/2014/main" id="{07415596-3C86-E792-A622-F817DB08D587}"/>
              </a:ext>
            </a:extLst>
          </p:cNvPr>
          <p:cNvPicPr>
            <a:picLocks noGrp="1" noChangeAspect="1"/>
          </p:cNvPicPr>
          <p:nvPr>
            <p:ph type="pic" idx="1"/>
          </p:nvPr>
        </p:nvPicPr>
        <p:blipFill>
          <a:blip r:embed="rId2">
            <a:extLst>
              <a:ext uri="{BEBA8EAE-BF5A-486C-A8C5-ECC9F3942E4B}">
                <a14:imgProps xmlns:a14="http://schemas.microsoft.com/office/drawing/2010/main">
                  <a14:imgLayer r:embed="rId3">
                    <a14:imgEffect>
                      <a14:saturation sat="66000"/>
                    </a14:imgEffect>
                  </a14:imgLayer>
                </a14:imgProps>
              </a:ext>
            </a:extLst>
          </a:blip>
          <a:srcRect l="29552" r="29552"/>
          <a:stretch/>
        </p:blip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Food1: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30</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46438"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48231" y="3971399"/>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631095" y="1744443"/>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menu&#10;&#10;Description automatically generated">
            <a:extLst>
              <a:ext uri="{FF2B5EF4-FFF2-40B4-BE49-F238E27FC236}">
                <a16:creationId xmlns:a16="http://schemas.microsoft.com/office/drawing/2014/main" id="{236CF09B-661D-D9D2-D800-0CFDC9873D42}"/>
              </a:ext>
            </a:extLst>
          </p:cNvPr>
          <p:cNvPicPr>
            <a:picLocks noGrp="1" noChangeAspect="1"/>
          </p:cNvPicPr>
          <p:nvPr>
            <p:ph idx="1"/>
          </p:nvPr>
        </p:nvPicPr>
        <p:blipFill>
          <a:blip r:embed="rId3"/>
          <a:stretch>
            <a:fillRect/>
          </a:stretch>
        </p:blipFill>
        <p:spPr>
          <a:xfrm>
            <a:off x="635695" y="3535550"/>
            <a:ext cx="5771775" cy="2182713"/>
          </a:xfrm>
        </p:spPr>
      </p:pic>
      <p:pic>
        <p:nvPicPr>
          <p:cNvPr id="15" name="Picture 14" descr="A screenshot of a menu&#10;&#10;Description automatically generated">
            <a:extLst>
              <a:ext uri="{FF2B5EF4-FFF2-40B4-BE49-F238E27FC236}">
                <a16:creationId xmlns:a16="http://schemas.microsoft.com/office/drawing/2014/main" id="{CFE27A76-1868-EE6A-5D13-2E844C8CC49D}"/>
              </a:ext>
            </a:extLst>
          </p:cNvPr>
          <p:cNvPicPr>
            <a:picLocks noChangeAspect="1"/>
          </p:cNvPicPr>
          <p:nvPr/>
        </p:nvPicPr>
        <p:blipFill>
          <a:blip r:embed="rId4"/>
          <a:stretch>
            <a:fillRect/>
          </a:stretch>
        </p:blipFill>
        <p:spPr>
          <a:xfrm>
            <a:off x="635695" y="1172882"/>
            <a:ext cx="5771775" cy="2149568"/>
          </a:xfrm>
          <a:prstGeom prst="rect">
            <a:avLst/>
          </a:prstGeom>
        </p:spPr>
      </p:pic>
      <p:pic>
        <p:nvPicPr>
          <p:cNvPr id="19" name="Picture 18" descr="A screen shot of a computer program&#10;&#10;Description automatically generated">
            <a:extLst>
              <a:ext uri="{FF2B5EF4-FFF2-40B4-BE49-F238E27FC236}">
                <a16:creationId xmlns:a16="http://schemas.microsoft.com/office/drawing/2014/main" id="{ED1ACFB1-22D1-F347-0222-16AA6CBFDFFE}"/>
              </a:ext>
            </a:extLst>
          </p:cNvPr>
          <p:cNvPicPr>
            <a:picLocks noChangeAspect="1"/>
          </p:cNvPicPr>
          <p:nvPr/>
        </p:nvPicPr>
        <p:blipFill>
          <a:blip r:embed="rId5"/>
          <a:stretch>
            <a:fillRect/>
          </a:stretch>
        </p:blipFill>
        <p:spPr>
          <a:xfrm>
            <a:off x="6870848" y="2198945"/>
            <a:ext cx="4928871" cy="2994552"/>
          </a:xfrm>
          <a:prstGeom prst="rect">
            <a:avLst/>
          </a:prstGeom>
        </p:spPr>
      </p:pic>
    </p:spTree>
    <p:extLst>
      <p:ext uri="{BB962C8B-B14F-4D97-AF65-F5344CB8AC3E}">
        <p14:creationId xmlns:p14="http://schemas.microsoft.com/office/powerpoint/2010/main" val="2480548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4371" y="333337"/>
            <a:ext cx="10515600" cy="676656"/>
          </a:xfrm>
        </p:spPr>
        <p:txBody>
          <a:bodyPr/>
          <a:lstStyle/>
          <a:p>
            <a:r>
              <a:rPr lang="en-US" dirty="0"/>
              <a:t>Food1: Update Command</a:t>
            </a:r>
            <a:endParaRPr lang="en-US" dirty="0">
              <a:solidFill>
                <a:srgbClr val="FF0000"/>
              </a:solidFill>
            </a:endParaRP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31</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931251" y="1296102"/>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921208" y="3630539"/>
            <a:ext cx="492443" cy="1764497"/>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2247181" y="3314106"/>
            <a:ext cx="2265027" cy="400110"/>
          </a:xfrm>
          <a:prstGeom prst="rect">
            <a:avLst/>
          </a:prstGeom>
          <a:noFill/>
        </p:spPr>
        <p:txBody>
          <a:bodyPr wrap="square" rtlCol="0">
            <a:spAutoFit/>
          </a:bodyPr>
          <a:lstStyle/>
          <a:p>
            <a:r>
              <a:rPr lang="en-US" sz="2000" b="1" dirty="0"/>
              <a:t>SQL Query:</a:t>
            </a:r>
          </a:p>
        </p:txBody>
      </p:sp>
      <p:pic>
        <p:nvPicPr>
          <p:cNvPr id="9" name="Content Placeholder 8">
            <a:extLst>
              <a:ext uri="{FF2B5EF4-FFF2-40B4-BE49-F238E27FC236}">
                <a16:creationId xmlns:a16="http://schemas.microsoft.com/office/drawing/2014/main" id="{309AFC7B-2644-9BE9-770E-083260325750}"/>
              </a:ext>
            </a:extLst>
          </p:cNvPr>
          <p:cNvPicPr>
            <a:picLocks noGrp="1" noChangeAspect="1"/>
          </p:cNvPicPr>
          <p:nvPr>
            <p:ph idx="1"/>
          </p:nvPr>
        </p:nvPicPr>
        <p:blipFill>
          <a:blip r:embed="rId3"/>
          <a:stretch>
            <a:fillRect/>
          </a:stretch>
        </p:blipFill>
        <p:spPr>
          <a:xfrm>
            <a:off x="1724095" y="4736044"/>
            <a:ext cx="8528741" cy="651276"/>
          </a:xfrm>
        </p:spPr>
      </p:pic>
      <p:pic>
        <p:nvPicPr>
          <p:cNvPr id="15" name="Picture 14">
            <a:extLst>
              <a:ext uri="{FF2B5EF4-FFF2-40B4-BE49-F238E27FC236}">
                <a16:creationId xmlns:a16="http://schemas.microsoft.com/office/drawing/2014/main" id="{CA522672-7B5D-B3B7-E5BA-7648E5D4FF0D}"/>
              </a:ext>
            </a:extLst>
          </p:cNvPr>
          <p:cNvPicPr>
            <a:picLocks noChangeAspect="1"/>
          </p:cNvPicPr>
          <p:nvPr/>
        </p:nvPicPr>
        <p:blipFill>
          <a:blip r:embed="rId4"/>
          <a:stretch>
            <a:fillRect/>
          </a:stretch>
        </p:blipFill>
        <p:spPr>
          <a:xfrm>
            <a:off x="1747791" y="1665108"/>
            <a:ext cx="8505045" cy="627170"/>
          </a:xfrm>
          <a:prstGeom prst="rect">
            <a:avLst/>
          </a:prstGeom>
        </p:spPr>
      </p:pic>
      <p:pic>
        <p:nvPicPr>
          <p:cNvPr id="19" name="Picture 18" descr="A white background with text and numbers&#10;&#10;Description automatically generated">
            <a:extLst>
              <a:ext uri="{FF2B5EF4-FFF2-40B4-BE49-F238E27FC236}">
                <a16:creationId xmlns:a16="http://schemas.microsoft.com/office/drawing/2014/main" id="{2C2BEB77-95C0-E5F8-26AA-47BE6E50768A}"/>
              </a:ext>
            </a:extLst>
          </p:cNvPr>
          <p:cNvPicPr>
            <a:picLocks noChangeAspect="1"/>
          </p:cNvPicPr>
          <p:nvPr/>
        </p:nvPicPr>
        <p:blipFill>
          <a:blip r:embed="rId5"/>
          <a:stretch>
            <a:fillRect/>
          </a:stretch>
        </p:blipFill>
        <p:spPr>
          <a:xfrm>
            <a:off x="3938644" y="2823540"/>
            <a:ext cx="3667053" cy="1401590"/>
          </a:xfrm>
          <a:prstGeom prst="rect">
            <a:avLst/>
          </a:prstGeom>
        </p:spPr>
      </p:pic>
    </p:spTree>
    <p:extLst>
      <p:ext uri="{BB962C8B-B14F-4D97-AF65-F5344CB8AC3E}">
        <p14:creationId xmlns:p14="http://schemas.microsoft.com/office/powerpoint/2010/main" val="1885907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8126"/>
            <a:ext cx="10515600" cy="676656"/>
          </a:xfrm>
        </p:spPr>
        <p:txBody>
          <a:bodyPr/>
          <a:lstStyle/>
          <a:p>
            <a:r>
              <a:rPr lang="en-US" dirty="0"/>
              <a:t>Menu1: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lnSpcReduction="10000"/>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menu_id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برای هر منو که بخشی از کلید اصلی است. (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restaruant_id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برای هر رستوران که با مولفه بالا با هم دیگر کلید اصلی را تشکیل می‌دهند. همچنین کلید خارجی است که این جدول را به </a:t>
            </a:r>
            <a:r>
              <a:rPr lang="en-US" sz="2000" dirty="0">
                <a:latin typeface="Dubai" panose="020B0503030403030204" pitchFamily="34" charset="-78"/>
                <a:cs typeface="Dubai" panose="020B0503030403030204" pitchFamily="34" charset="-78"/>
              </a:rPr>
              <a:t>restaurant1</a:t>
            </a:r>
            <a:r>
              <a:rPr lang="fa-IR" sz="2000" dirty="0">
                <a:latin typeface="Dubai" panose="020B0503030403030204" pitchFamily="34" charset="-78"/>
                <a:cs typeface="Dubai" panose="020B0503030403030204" pitchFamily="34" charset="-78"/>
              </a:rPr>
              <a:t> مرتبط می‌کند.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menu_name</a:t>
            </a:r>
            <a:r>
              <a:rPr lang="en-US" sz="2000" dirty="0">
                <a:latin typeface="Dubai" panose="020B0503030403030204" pitchFamily="34" charset="-78"/>
                <a:cs typeface="Dubai" panose="020B0503030403030204" pitchFamily="34" charset="-78"/>
              </a:rPr>
              <a:t> VARCHAR(20)</a:t>
            </a:r>
            <a:r>
              <a:rPr lang="fa-IR" sz="2000" dirty="0">
                <a:latin typeface="Dubai" panose="020B0503030403030204" pitchFamily="34" charset="-78"/>
                <a:cs typeface="Dubai" panose="020B0503030403030204" pitchFamily="34" charset="-78"/>
              </a:rPr>
              <a:t>:  اسم هر منو که نوع غذای موجود در آن را بیان می‌کند مانند </a:t>
            </a:r>
            <a:r>
              <a:rPr lang="en-US" sz="2000" dirty="0">
                <a:latin typeface="Dubai" panose="020B0503030403030204" pitchFamily="34" charset="-78"/>
                <a:cs typeface="Dubai" panose="020B0503030403030204" pitchFamily="34" charset="-78"/>
              </a:rPr>
              <a:t>Seafood</a:t>
            </a:r>
            <a:r>
              <a:rPr lang="fa-IR" sz="2000" dirty="0">
                <a:latin typeface="Dubai" panose="020B0503030403030204" pitchFamily="34" charset="-78"/>
                <a:cs typeface="Dubai" panose="020B0503030403030204" pitchFamily="34" charset="-78"/>
              </a:rPr>
              <a:t> و </a:t>
            </a:r>
            <a:r>
              <a:rPr lang="en-US" sz="2000" dirty="0">
                <a:latin typeface="Dubai" panose="020B0503030403030204" pitchFamily="34" charset="-78"/>
                <a:cs typeface="Dubai" panose="020B0503030403030204" pitchFamily="34" charset="-78"/>
              </a:rPr>
              <a:t>Appetizer</a:t>
            </a:r>
            <a:r>
              <a:rPr lang="fa-IR" sz="2000" dirty="0">
                <a:latin typeface="Dubai" panose="020B0503030403030204" pitchFamily="34" charset="-78"/>
                <a:cs typeface="Dubai" panose="020B0503030403030204" pitchFamily="34" charset="-78"/>
              </a:rPr>
              <a:t>.</a:t>
            </a: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endParaRPr lang="fa-IR"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در تولید داده‌های این جدول از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استفاده شده است و برای سادگی آن هفت منو در نظر گرفته شده است. هر رستوران نیز دو منو دارد. این محدودیت با توجه به ساختار پایگاه داده الزامی نبوده و صرفا برای تولید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قرار داده شده است.</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32</a:t>
            </a:fld>
            <a:endParaRPr lang="en-US" dirty="0"/>
          </a:p>
        </p:txBody>
      </p:sp>
    </p:spTree>
    <p:extLst>
      <p:ext uri="{BB962C8B-B14F-4D97-AF65-F5344CB8AC3E}">
        <p14:creationId xmlns:p14="http://schemas.microsoft.com/office/powerpoint/2010/main" val="3181551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Menu1: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33</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rot="5400000">
            <a:off x="1906711" y="1137359"/>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rot="5400000">
            <a:off x="5944391" y="1064312"/>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9351461" y="1807345"/>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computer&#10;&#10;Description automatically generated">
            <a:extLst>
              <a:ext uri="{FF2B5EF4-FFF2-40B4-BE49-F238E27FC236}">
                <a16:creationId xmlns:a16="http://schemas.microsoft.com/office/drawing/2014/main" id="{AB8CE31E-2971-B55F-EC8E-97A90FB27120}"/>
              </a:ext>
            </a:extLst>
          </p:cNvPr>
          <p:cNvPicPr>
            <a:picLocks noGrp="1" noChangeAspect="1"/>
          </p:cNvPicPr>
          <p:nvPr>
            <p:ph idx="1"/>
          </p:nvPr>
        </p:nvPicPr>
        <p:blipFill>
          <a:blip r:embed="rId3"/>
          <a:stretch>
            <a:fillRect/>
          </a:stretch>
        </p:blipFill>
        <p:spPr>
          <a:xfrm>
            <a:off x="4300994" y="1928790"/>
            <a:ext cx="3182095" cy="2777681"/>
          </a:xfrm>
        </p:spPr>
      </p:pic>
      <p:pic>
        <p:nvPicPr>
          <p:cNvPr id="15" name="Picture 14" descr="A screenshot of a menu&#10;&#10;Description automatically generated">
            <a:extLst>
              <a:ext uri="{FF2B5EF4-FFF2-40B4-BE49-F238E27FC236}">
                <a16:creationId xmlns:a16="http://schemas.microsoft.com/office/drawing/2014/main" id="{BB3A466F-0B2C-7AFE-914A-BE8ACA3FAEDB}"/>
              </a:ext>
            </a:extLst>
          </p:cNvPr>
          <p:cNvPicPr>
            <a:picLocks noChangeAspect="1"/>
          </p:cNvPicPr>
          <p:nvPr/>
        </p:nvPicPr>
        <p:blipFill>
          <a:blip r:embed="rId4"/>
          <a:stretch>
            <a:fillRect/>
          </a:stretch>
        </p:blipFill>
        <p:spPr>
          <a:xfrm>
            <a:off x="512064" y="1928790"/>
            <a:ext cx="3281739" cy="2777681"/>
          </a:xfrm>
          <a:prstGeom prst="rect">
            <a:avLst/>
          </a:prstGeom>
        </p:spPr>
      </p:pic>
      <p:pic>
        <p:nvPicPr>
          <p:cNvPr id="19" name="Picture 18" descr="A computer code with text&#10;&#10;Description automatically generated">
            <a:extLst>
              <a:ext uri="{FF2B5EF4-FFF2-40B4-BE49-F238E27FC236}">
                <a16:creationId xmlns:a16="http://schemas.microsoft.com/office/drawing/2014/main" id="{31F38C02-B1F1-DF66-BA53-98D30FB59534}"/>
              </a:ext>
            </a:extLst>
          </p:cNvPr>
          <p:cNvPicPr>
            <a:picLocks noChangeAspect="1"/>
          </p:cNvPicPr>
          <p:nvPr/>
        </p:nvPicPr>
        <p:blipFill>
          <a:blip r:embed="rId5"/>
          <a:stretch>
            <a:fillRect/>
          </a:stretch>
        </p:blipFill>
        <p:spPr>
          <a:xfrm>
            <a:off x="7936493" y="2350477"/>
            <a:ext cx="4116182" cy="2157045"/>
          </a:xfrm>
          <a:prstGeom prst="rect">
            <a:avLst/>
          </a:prstGeom>
        </p:spPr>
      </p:pic>
    </p:spTree>
    <p:extLst>
      <p:ext uri="{BB962C8B-B14F-4D97-AF65-F5344CB8AC3E}">
        <p14:creationId xmlns:p14="http://schemas.microsoft.com/office/powerpoint/2010/main" val="649219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8126"/>
            <a:ext cx="10515600" cy="676656"/>
          </a:xfrm>
        </p:spPr>
        <p:txBody>
          <a:bodyPr/>
          <a:lstStyle/>
          <a:p>
            <a:r>
              <a:rPr lang="en-US" dirty="0"/>
              <a:t>Menu2: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menu_id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هر منو که در این جدول دیگر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نیست ولی بخشی از کلید اصلی است.</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اصلی هر غذا که بخشی از کلید اصلی جدول است.</a:t>
            </a:r>
            <a:r>
              <a:rPr lang="en-US" sz="2000" dirty="0">
                <a:latin typeface="Dubai" panose="020B0503030403030204" pitchFamily="34" charset="-78"/>
                <a:cs typeface="Dubai" panose="020B0503030403030204" pitchFamily="34" charset="-78"/>
              </a:rPr>
              <a:t>  </a:t>
            </a: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endParaRPr lang="fa-IR" sz="2000" b="1"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بعد از مشخص کردن خصوصیات هر مولفه توسط </a:t>
            </a:r>
            <a:r>
              <a:rPr lang="en-US" sz="2000" dirty="0">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 هر منو شامل دو غذاست. این محدودیت با توجه به ساختار پایگاه داده الزامی نبوده و صرفا برای تولید داده‌های </a:t>
            </a:r>
            <a:r>
              <a:rPr lang="en-US" sz="2000" dirty="0">
                <a:latin typeface="Dubai" panose="020B0503030403030204" pitchFamily="34" charset="-78"/>
                <a:cs typeface="Dubai" panose="020B0503030403030204" pitchFamily="34" charset="-78"/>
              </a:rPr>
              <a:t>mock</a:t>
            </a:r>
            <a:r>
              <a:rPr lang="fa-IR" sz="2000" dirty="0">
                <a:latin typeface="Dubai" panose="020B0503030403030204" pitchFamily="34" charset="-78"/>
                <a:cs typeface="Dubai" panose="020B0503030403030204" pitchFamily="34" charset="-78"/>
              </a:rPr>
              <a:t> قرار داده شده است.</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34</a:t>
            </a:fld>
            <a:endParaRPr lang="en-US" dirty="0"/>
          </a:p>
        </p:txBody>
      </p:sp>
    </p:spTree>
    <p:extLst>
      <p:ext uri="{BB962C8B-B14F-4D97-AF65-F5344CB8AC3E}">
        <p14:creationId xmlns:p14="http://schemas.microsoft.com/office/powerpoint/2010/main" val="2820246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Menu2: Insertion</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35</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rot="5400000">
            <a:off x="1518259" y="1052216"/>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rot="5400000">
            <a:off x="4685938" y="997091"/>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162492" y="1446026"/>
            <a:ext cx="2265027" cy="400110"/>
          </a:xfrm>
          <a:prstGeom prst="rect">
            <a:avLst/>
          </a:prstGeom>
          <a:noFill/>
        </p:spPr>
        <p:txBody>
          <a:bodyPr wrap="square" rtlCol="0">
            <a:spAutoFit/>
          </a:bodyPr>
          <a:lstStyle/>
          <a:p>
            <a:r>
              <a:rPr lang="en-US" sz="2000" b="1" dirty="0"/>
              <a:t>SQL Queries:</a:t>
            </a:r>
          </a:p>
        </p:txBody>
      </p:sp>
      <p:pic>
        <p:nvPicPr>
          <p:cNvPr id="9" name="Content Placeholder 8" descr="A screenshot of a table&#10;&#10;Description automatically generated">
            <a:extLst>
              <a:ext uri="{FF2B5EF4-FFF2-40B4-BE49-F238E27FC236}">
                <a16:creationId xmlns:a16="http://schemas.microsoft.com/office/drawing/2014/main" id="{8B779CDF-61F1-9B28-A0C0-C7BBC63B5D8D}"/>
              </a:ext>
            </a:extLst>
          </p:cNvPr>
          <p:cNvPicPr>
            <a:picLocks noGrp="1" noChangeAspect="1"/>
          </p:cNvPicPr>
          <p:nvPr>
            <p:ph idx="1"/>
          </p:nvPr>
        </p:nvPicPr>
        <p:blipFill>
          <a:blip r:embed="rId3"/>
          <a:stretch>
            <a:fillRect/>
          </a:stretch>
        </p:blipFill>
        <p:spPr>
          <a:xfrm>
            <a:off x="3508221" y="1861585"/>
            <a:ext cx="2261643" cy="3444898"/>
          </a:xfrm>
        </p:spPr>
      </p:pic>
      <p:pic>
        <p:nvPicPr>
          <p:cNvPr id="15" name="Picture 14" descr="A table with numbers on it&#10;&#10;Description automatically generated">
            <a:extLst>
              <a:ext uri="{FF2B5EF4-FFF2-40B4-BE49-F238E27FC236}">
                <a16:creationId xmlns:a16="http://schemas.microsoft.com/office/drawing/2014/main" id="{D4B7D595-463F-38B3-911C-BA59339B44E1}"/>
              </a:ext>
            </a:extLst>
          </p:cNvPr>
          <p:cNvPicPr>
            <a:picLocks noChangeAspect="1"/>
          </p:cNvPicPr>
          <p:nvPr/>
        </p:nvPicPr>
        <p:blipFill>
          <a:blip r:embed="rId4"/>
          <a:stretch>
            <a:fillRect/>
          </a:stretch>
        </p:blipFill>
        <p:spPr>
          <a:xfrm>
            <a:off x="516165" y="1888454"/>
            <a:ext cx="2202447" cy="3402583"/>
          </a:xfrm>
          <a:prstGeom prst="rect">
            <a:avLst/>
          </a:prstGeom>
        </p:spPr>
      </p:pic>
      <p:pic>
        <p:nvPicPr>
          <p:cNvPr id="19" name="Picture 18" descr="A computer screen with text&#10;&#10;Description automatically generated">
            <a:extLst>
              <a:ext uri="{FF2B5EF4-FFF2-40B4-BE49-F238E27FC236}">
                <a16:creationId xmlns:a16="http://schemas.microsoft.com/office/drawing/2014/main" id="{7ADBA2A4-7AB8-6FCE-DDD0-58196D84BA0C}"/>
              </a:ext>
            </a:extLst>
          </p:cNvPr>
          <p:cNvPicPr>
            <a:picLocks noChangeAspect="1"/>
          </p:cNvPicPr>
          <p:nvPr/>
        </p:nvPicPr>
        <p:blipFill>
          <a:blip r:embed="rId5"/>
          <a:stretch>
            <a:fillRect/>
          </a:stretch>
        </p:blipFill>
        <p:spPr>
          <a:xfrm>
            <a:off x="6901384" y="1894242"/>
            <a:ext cx="4236395" cy="1395220"/>
          </a:xfrm>
          <a:prstGeom prst="rect">
            <a:avLst/>
          </a:prstGeom>
        </p:spPr>
      </p:pic>
      <p:pic>
        <p:nvPicPr>
          <p:cNvPr id="21" name="Picture 20" descr="A computer screen with text&#10;&#10;Description automatically generated">
            <a:extLst>
              <a:ext uri="{FF2B5EF4-FFF2-40B4-BE49-F238E27FC236}">
                <a16:creationId xmlns:a16="http://schemas.microsoft.com/office/drawing/2014/main" id="{D4506E4A-41E2-85A2-6E44-E14CF405062D}"/>
              </a:ext>
            </a:extLst>
          </p:cNvPr>
          <p:cNvPicPr>
            <a:picLocks noChangeAspect="1"/>
          </p:cNvPicPr>
          <p:nvPr/>
        </p:nvPicPr>
        <p:blipFill>
          <a:blip r:embed="rId6"/>
          <a:stretch>
            <a:fillRect/>
          </a:stretch>
        </p:blipFill>
        <p:spPr>
          <a:xfrm>
            <a:off x="6901384" y="3471630"/>
            <a:ext cx="4236394" cy="1568087"/>
          </a:xfrm>
          <a:prstGeom prst="rect">
            <a:avLst/>
          </a:prstGeom>
        </p:spPr>
      </p:pic>
    </p:spTree>
    <p:extLst>
      <p:ext uri="{BB962C8B-B14F-4D97-AF65-F5344CB8AC3E}">
        <p14:creationId xmlns:p14="http://schemas.microsoft.com/office/powerpoint/2010/main" val="421892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8126"/>
            <a:ext cx="10515600" cy="676656"/>
          </a:xfrm>
        </p:spPr>
        <p:txBody>
          <a:bodyPr/>
          <a:lstStyle/>
          <a:p>
            <a:r>
              <a:rPr lang="en-US" dirty="0"/>
              <a:t>Order1: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fontScale="92500" lnSpcReduction="10000"/>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مشخصه اصلی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هر سفارش که کلید اصلی جدول است.(از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پیک و کلید خارجی به جدول </a:t>
            </a:r>
            <a:r>
              <a:rPr lang="en-US" sz="2000" dirty="0">
                <a:latin typeface="Dubai" panose="020B0503030403030204" pitchFamily="34" charset="-78"/>
                <a:cs typeface="Dubai" panose="020B0503030403030204" pitchFamily="34" charset="-78"/>
              </a:rPr>
              <a:t>deliverer1</a:t>
            </a:r>
            <a:r>
              <a:rPr lang="fa-IR" sz="2000" dirty="0">
                <a:latin typeface="Dubai" panose="020B0503030403030204" pitchFamily="34" charset="-78"/>
                <a:cs typeface="Dubai" panose="020B0503030403030204" pitchFamily="34" charset="-78"/>
              </a:rPr>
              <a:t> است. </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delivery_id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دلیوری و کلید خارجی به جدول </a:t>
            </a:r>
            <a:r>
              <a:rPr lang="en-US" sz="2000" dirty="0">
                <a:latin typeface="Dubai" panose="020B0503030403030204" pitchFamily="34" charset="-78"/>
                <a:cs typeface="Dubai" panose="020B0503030403030204" pitchFamily="34" charset="-78"/>
              </a:rPr>
              <a:t>delivery1</a:t>
            </a:r>
            <a:r>
              <a:rPr lang="fa-IR" sz="2000" dirty="0">
                <a:latin typeface="Dubai" panose="020B0503030403030204" pitchFamily="34" charset="-78"/>
                <a:cs typeface="Dubai" panose="020B0503030403030204" pitchFamily="34" charset="-78"/>
              </a:rPr>
              <a:t> است. </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transaction_id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:مشخصه تراکنش و کلید خارجی به جدول </a:t>
            </a:r>
            <a:r>
              <a:rPr lang="en-US" sz="2000" dirty="0">
                <a:latin typeface="Dubai" panose="020B0503030403030204" pitchFamily="34" charset="-78"/>
                <a:cs typeface="Dubai" panose="020B0503030403030204" pitchFamily="34" charset="-78"/>
              </a:rPr>
              <a:t>transaction1</a:t>
            </a:r>
            <a:r>
              <a:rPr lang="fa-IR" sz="2000" dirty="0">
                <a:latin typeface="Dubai" panose="020B0503030403030204" pitchFamily="34" charset="-78"/>
                <a:cs typeface="Dubai" panose="020B0503030403030204" pitchFamily="34" charset="-78"/>
              </a:rPr>
              <a:t> است. </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customer_id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مشتری و کلید خارجی به جدول </a:t>
            </a:r>
            <a:r>
              <a:rPr lang="en-US" sz="2000" dirty="0">
                <a:latin typeface="Dubai" panose="020B0503030403030204" pitchFamily="34" charset="-78"/>
                <a:cs typeface="Dubai" panose="020B0503030403030204" pitchFamily="34" charset="-78"/>
              </a:rPr>
              <a:t>costumer1</a:t>
            </a:r>
            <a:r>
              <a:rPr lang="fa-IR" sz="2000" dirty="0">
                <a:latin typeface="Dubai" panose="020B0503030403030204" pitchFamily="34" charset="-78"/>
                <a:cs typeface="Dubai" panose="020B0503030403030204" pitchFamily="34" charset="-78"/>
              </a:rPr>
              <a:t> است. </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restaurant_id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رستوران و کلید خارجی به جدول </a:t>
            </a:r>
            <a:r>
              <a:rPr lang="en-US" sz="2000" dirty="0">
                <a:latin typeface="Dubai" panose="020B0503030403030204" pitchFamily="34" charset="-78"/>
                <a:cs typeface="Dubai" panose="020B0503030403030204" pitchFamily="34" charset="-78"/>
              </a:rPr>
              <a:t>restaurant1</a:t>
            </a:r>
            <a:r>
              <a:rPr lang="fa-IR" sz="2000" dirty="0">
                <a:latin typeface="Dubai" panose="020B0503030403030204" pitchFamily="34" charset="-78"/>
                <a:cs typeface="Dubai" panose="020B0503030403030204" pitchFamily="34" charset="-78"/>
              </a:rPr>
              <a:t> است. </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total_price</a:t>
            </a:r>
            <a:r>
              <a:rPr lang="en-US" sz="2000" dirty="0">
                <a:latin typeface="Dubai" panose="020B0503030403030204" pitchFamily="34" charset="-78"/>
                <a:cs typeface="Dubai" panose="020B0503030403030204" pitchFamily="34" charset="-78"/>
              </a:rPr>
              <a:t> DECIMAL(10,2)</a:t>
            </a:r>
            <a:r>
              <a:rPr lang="fa-IR" sz="2000" dirty="0">
                <a:latin typeface="Dubai" panose="020B0503030403030204" pitchFamily="34" charset="-78"/>
                <a:cs typeface="Dubai" panose="020B0503030403030204" pitchFamily="34" charset="-78"/>
              </a:rPr>
              <a:t>:  قیمت کل سفارش است که شامل هزینه پیک و مجموع هزینه غذاهاست.</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order_datetime</a:t>
            </a:r>
            <a:r>
              <a:rPr lang="en-US" sz="2000" dirty="0">
                <a:latin typeface="Dubai" panose="020B0503030403030204" pitchFamily="34" charset="-78"/>
                <a:cs typeface="Dubai" panose="020B0503030403030204" pitchFamily="34" charset="-78"/>
              </a:rPr>
              <a:t> DATETIME</a:t>
            </a:r>
            <a:r>
              <a:rPr lang="fa-IR" sz="2000" dirty="0">
                <a:latin typeface="Dubai" panose="020B0503030403030204" pitchFamily="34" charset="-78"/>
                <a:cs typeface="Dubai" panose="020B0503030403030204" pitchFamily="34" charset="-78"/>
              </a:rPr>
              <a:t>: تاریخ و زمان ثبت هر سفارش</a:t>
            </a: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مولفه هشتم به وسیله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است. داده‌های بقیه مولفه‌ها، دستی تولید شده‌اند. باید بین </a:t>
            </a:r>
            <a:r>
              <a:rPr lang="en-US" sz="2000" dirty="0" err="1">
                <a:latin typeface="Dubai" panose="020B0503030403030204" pitchFamily="34" charset="-78"/>
                <a:cs typeface="Dubai" panose="020B0503030403030204" pitchFamily="34" charset="-78"/>
              </a:rPr>
              <a:t>deliverer_id</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 و </a:t>
            </a:r>
            <a:r>
              <a:rPr lang="en-US" sz="2000" dirty="0" err="1">
                <a:latin typeface="Dubai" panose="020B0503030403030204" pitchFamily="34" charset="-78"/>
                <a:cs typeface="Dubai" panose="020B0503030403030204" pitchFamily="34" charset="-78"/>
              </a:rPr>
              <a:t>restaurant_id</a:t>
            </a:r>
            <a:r>
              <a:rPr lang="fa-IR" sz="2000" dirty="0">
                <a:latin typeface="Dubai" panose="020B0503030403030204" pitchFamily="34" charset="-78"/>
                <a:cs typeface="Dubai" panose="020B0503030403030204" pitchFamily="34" charset="-78"/>
              </a:rPr>
              <a:t> ارتباط برقرار می‌بود که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توانایی انجام این کار را نداشت. همچنین محاسبه </a:t>
            </a:r>
            <a:r>
              <a:rPr lang="en-US" sz="2000" dirty="0" err="1">
                <a:latin typeface="Dubai" panose="020B0503030403030204" pitchFamily="34" charset="-78"/>
                <a:cs typeface="Dubai" panose="020B0503030403030204" pitchFamily="34" charset="-78"/>
              </a:rPr>
              <a:t>total_price</a:t>
            </a:r>
            <a:r>
              <a:rPr lang="fa-IR" sz="2000" dirty="0">
                <a:latin typeface="Dubai" panose="020B0503030403030204" pitchFamily="34" charset="-78"/>
                <a:cs typeface="Dubai" panose="020B0503030403030204" pitchFamily="34" charset="-78"/>
              </a:rPr>
              <a:t> برای هر سفارش نیاز به ذخیره‌سازی داده‌های زیادی داشت که باز از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ساخته نبود و دستی انجام شد.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36</a:t>
            </a:fld>
            <a:endParaRPr lang="en-US" dirty="0"/>
          </a:p>
        </p:txBody>
      </p:sp>
    </p:spTree>
    <p:extLst>
      <p:ext uri="{BB962C8B-B14F-4D97-AF65-F5344CB8AC3E}">
        <p14:creationId xmlns:p14="http://schemas.microsoft.com/office/powerpoint/2010/main" val="2093849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Order1: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37</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41432"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2330" y="3956953"/>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9170565" y="1107113"/>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computer&#10;&#10;Description automatically generated">
            <a:extLst>
              <a:ext uri="{FF2B5EF4-FFF2-40B4-BE49-F238E27FC236}">
                <a16:creationId xmlns:a16="http://schemas.microsoft.com/office/drawing/2014/main" id="{F58136BD-33CD-0F66-09AB-2F8DED5B4CEF}"/>
              </a:ext>
            </a:extLst>
          </p:cNvPr>
          <p:cNvPicPr>
            <a:picLocks noGrp="1" noChangeAspect="1"/>
          </p:cNvPicPr>
          <p:nvPr>
            <p:ph idx="1"/>
          </p:nvPr>
        </p:nvPicPr>
        <p:blipFill>
          <a:blip r:embed="rId3"/>
          <a:stretch>
            <a:fillRect/>
          </a:stretch>
        </p:blipFill>
        <p:spPr>
          <a:xfrm>
            <a:off x="512064" y="3693123"/>
            <a:ext cx="6877832" cy="2184923"/>
          </a:xfrm>
        </p:spPr>
      </p:pic>
      <p:pic>
        <p:nvPicPr>
          <p:cNvPr id="15" name="Picture 14" descr="A screenshot of a computer&#10;&#10;Description automatically generated">
            <a:extLst>
              <a:ext uri="{FF2B5EF4-FFF2-40B4-BE49-F238E27FC236}">
                <a16:creationId xmlns:a16="http://schemas.microsoft.com/office/drawing/2014/main" id="{F9C990CA-ABD7-ABBB-197D-CE679574EC6B}"/>
              </a:ext>
            </a:extLst>
          </p:cNvPr>
          <p:cNvPicPr>
            <a:picLocks noChangeAspect="1"/>
          </p:cNvPicPr>
          <p:nvPr/>
        </p:nvPicPr>
        <p:blipFill>
          <a:blip r:embed="rId4"/>
          <a:stretch>
            <a:fillRect/>
          </a:stretch>
        </p:blipFill>
        <p:spPr>
          <a:xfrm>
            <a:off x="533875" y="1246096"/>
            <a:ext cx="6856021" cy="2106972"/>
          </a:xfrm>
          <a:prstGeom prst="rect">
            <a:avLst/>
          </a:prstGeom>
        </p:spPr>
      </p:pic>
      <p:pic>
        <p:nvPicPr>
          <p:cNvPr id="19" name="Picture 18" descr="A screenshot of a computer code&#10;&#10;Description automatically generated">
            <a:extLst>
              <a:ext uri="{FF2B5EF4-FFF2-40B4-BE49-F238E27FC236}">
                <a16:creationId xmlns:a16="http://schemas.microsoft.com/office/drawing/2014/main" id="{8A03682F-6806-CA59-7FDB-B6910C967F46}"/>
              </a:ext>
            </a:extLst>
          </p:cNvPr>
          <p:cNvPicPr>
            <a:picLocks noChangeAspect="1"/>
          </p:cNvPicPr>
          <p:nvPr/>
        </p:nvPicPr>
        <p:blipFill>
          <a:blip r:embed="rId5"/>
          <a:stretch>
            <a:fillRect/>
          </a:stretch>
        </p:blipFill>
        <p:spPr>
          <a:xfrm>
            <a:off x="7882339" y="1554581"/>
            <a:ext cx="3905612" cy="4198533"/>
          </a:xfrm>
          <a:prstGeom prst="rect">
            <a:avLst/>
          </a:prstGeom>
        </p:spPr>
      </p:pic>
    </p:spTree>
    <p:extLst>
      <p:ext uri="{BB962C8B-B14F-4D97-AF65-F5344CB8AC3E}">
        <p14:creationId xmlns:p14="http://schemas.microsoft.com/office/powerpoint/2010/main" val="389618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38</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613314" y="1389710"/>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613313" y="3974694"/>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4637350" y="2776221"/>
            <a:ext cx="2265027" cy="400110"/>
          </a:xfrm>
          <a:prstGeom prst="rect">
            <a:avLst/>
          </a:prstGeom>
          <a:noFill/>
        </p:spPr>
        <p:txBody>
          <a:bodyPr wrap="square" rtlCol="0">
            <a:spAutoFit/>
          </a:bodyPr>
          <a:lstStyle/>
          <a:p>
            <a:r>
              <a:rPr lang="en-US" sz="2000" b="1" dirty="0"/>
              <a:t>SQL Query:</a:t>
            </a:r>
          </a:p>
        </p:txBody>
      </p:sp>
      <p:pic>
        <p:nvPicPr>
          <p:cNvPr id="9" name="Content Placeholder 8">
            <a:extLst>
              <a:ext uri="{FF2B5EF4-FFF2-40B4-BE49-F238E27FC236}">
                <a16:creationId xmlns:a16="http://schemas.microsoft.com/office/drawing/2014/main" id="{E27D67AD-3EDC-1DF0-107A-9DA5A3513A72}"/>
              </a:ext>
            </a:extLst>
          </p:cNvPr>
          <p:cNvPicPr>
            <a:picLocks noGrp="1" noChangeAspect="1"/>
          </p:cNvPicPr>
          <p:nvPr>
            <p:ph idx="1"/>
          </p:nvPr>
        </p:nvPicPr>
        <p:blipFill>
          <a:blip r:embed="rId3"/>
          <a:stretch>
            <a:fillRect/>
          </a:stretch>
        </p:blipFill>
        <p:spPr>
          <a:xfrm>
            <a:off x="1446293" y="4592966"/>
            <a:ext cx="8073668" cy="578939"/>
          </a:xfrm>
        </p:spPr>
      </p:pic>
      <p:pic>
        <p:nvPicPr>
          <p:cNvPr id="15" name="Picture 14">
            <a:extLst>
              <a:ext uri="{FF2B5EF4-FFF2-40B4-BE49-F238E27FC236}">
                <a16:creationId xmlns:a16="http://schemas.microsoft.com/office/drawing/2014/main" id="{49FFD069-CC18-DD75-4337-92BCA6429D03}"/>
              </a:ext>
            </a:extLst>
          </p:cNvPr>
          <p:cNvPicPr>
            <a:picLocks noChangeAspect="1"/>
          </p:cNvPicPr>
          <p:nvPr/>
        </p:nvPicPr>
        <p:blipFill>
          <a:blip r:embed="rId4"/>
          <a:stretch>
            <a:fillRect/>
          </a:stretch>
        </p:blipFill>
        <p:spPr>
          <a:xfrm>
            <a:off x="1493575" y="1801906"/>
            <a:ext cx="8026386" cy="578939"/>
          </a:xfrm>
          <a:prstGeom prst="rect">
            <a:avLst/>
          </a:prstGeom>
        </p:spPr>
      </p:pic>
      <p:pic>
        <p:nvPicPr>
          <p:cNvPr id="19" name="Picture 18">
            <a:extLst>
              <a:ext uri="{FF2B5EF4-FFF2-40B4-BE49-F238E27FC236}">
                <a16:creationId xmlns:a16="http://schemas.microsoft.com/office/drawing/2014/main" id="{DDE6EA91-2A92-8898-B346-C94E0180BAB4}"/>
              </a:ext>
            </a:extLst>
          </p:cNvPr>
          <p:cNvPicPr>
            <a:picLocks noChangeAspect="1"/>
          </p:cNvPicPr>
          <p:nvPr/>
        </p:nvPicPr>
        <p:blipFill>
          <a:blip r:embed="rId5"/>
          <a:stretch>
            <a:fillRect/>
          </a:stretch>
        </p:blipFill>
        <p:spPr>
          <a:xfrm>
            <a:off x="2562184" y="3257251"/>
            <a:ext cx="5841886" cy="621753"/>
          </a:xfrm>
          <a:prstGeom prst="rect">
            <a:avLst/>
          </a:prstGeom>
        </p:spPr>
      </p:pic>
      <p:sp>
        <p:nvSpPr>
          <p:cNvPr id="7" name="Title 9">
            <a:extLst>
              <a:ext uri="{FF2B5EF4-FFF2-40B4-BE49-F238E27FC236}">
                <a16:creationId xmlns:a16="http://schemas.microsoft.com/office/drawing/2014/main" id="{EA079E1A-06E5-D4D9-AF42-68FF8F17CEBA}"/>
              </a:ext>
            </a:extLst>
          </p:cNvPr>
          <p:cNvSpPr>
            <a:spLocks noGrp="1"/>
          </p:cNvSpPr>
          <p:nvPr>
            <p:ph type="title"/>
          </p:nvPr>
        </p:nvSpPr>
        <p:spPr>
          <a:xfrm>
            <a:off x="512064" y="329764"/>
            <a:ext cx="10515600" cy="676656"/>
          </a:xfrm>
        </p:spPr>
        <p:txBody>
          <a:bodyPr/>
          <a:lstStyle/>
          <a:p>
            <a:r>
              <a:rPr lang="en-US" dirty="0"/>
              <a:t>Order1: Deletion Command</a:t>
            </a:r>
          </a:p>
        </p:txBody>
      </p:sp>
    </p:spTree>
    <p:extLst>
      <p:ext uri="{BB962C8B-B14F-4D97-AF65-F5344CB8AC3E}">
        <p14:creationId xmlns:p14="http://schemas.microsoft.com/office/powerpoint/2010/main" val="3706780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28601"/>
            <a:ext cx="10515600" cy="676656"/>
          </a:xfrm>
        </p:spPr>
        <p:txBody>
          <a:bodyPr/>
          <a:lstStyle/>
          <a:p>
            <a:r>
              <a:rPr lang="en-US" dirty="0"/>
              <a:t>Order2: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هر سفارش که در این جدول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نیست. بخشی از کلید اصلی است. کلید خارجی به جدول </a:t>
            </a:r>
            <a:r>
              <a:rPr lang="en-US" sz="2000" dirty="0">
                <a:latin typeface="Dubai" panose="020B0503030403030204" pitchFamily="34" charset="-78"/>
                <a:cs typeface="Dubai" panose="020B0503030403030204" pitchFamily="34" charset="-78"/>
              </a:rPr>
              <a:t>order1</a:t>
            </a:r>
            <a:r>
              <a:rPr lang="fa-IR" sz="2000" dirty="0">
                <a:latin typeface="Dubai" panose="020B0503030403030204" pitchFamily="34" charset="-78"/>
                <a:cs typeface="Dubai" panose="020B0503030403030204" pitchFamily="34" charset="-78"/>
              </a:rPr>
              <a:t> است.</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غذایی که در هر سفارش موجود است. بخشی از کلید اصلی است. همچنین کلید خارجی به جدول غذاست.</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food_num</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تعداد هر کدام از غذاها</a:t>
            </a:r>
            <a:endParaRPr lang="en-US" sz="2000" dirty="0">
              <a:latin typeface="Dubai" panose="020B0503030403030204" pitchFamily="34" charset="-78"/>
              <a:cs typeface="Dubai" panose="020B0503030403030204" pitchFamily="34" charset="-78"/>
            </a:endParaRP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b="1"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 داده‌های این جدول به وسیله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اند و دقت شده است که برای هر سفارش همه غذاها مربوط به یک رستوران باشند.</a:t>
            </a:r>
            <a:endParaRPr lang="en-US" sz="2000" b="1"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39</a:t>
            </a:fld>
            <a:endParaRPr lang="en-US" dirty="0"/>
          </a:p>
        </p:txBody>
      </p:sp>
    </p:spTree>
    <p:extLst>
      <p:ext uri="{BB962C8B-B14F-4D97-AF65-F5344CB8AC3E}">
        <p14:creationId xmlns:p14="http://schemas.microsoft.com/office/powerpoint/2010/main" val="951217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p:txBody>
          <a:bodyPr/>
          <a:lstStyle/>
          <a:p>
            <a:r>
              <a:rPr lang="en-US" dirty="0"/>
              <a:t>General Design</a:t>
            </a:r>
          </a:p>
        </p:txBody>
      </p:sp>
    </p:spTree>
    <p:extLst>
      <p:ext uri="{BB962C8B-B14F-4D97-AF65-F5344CB8AC3E}">
        <p14:creationId xmlns:p14="http://schemas.microsoft.com/office/powerpoint/2010/main" val="520000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Order2: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40</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rot="5400000">
            <a:off x="1777954" y="112341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rot="5400000">
            <a:off x="5354508" y="1046231"/>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852284" y="1467649"/>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computer&#10;&#10;Description automatically generated">
            <a:extLst>
              <a:ext uri="{FF2B5EF4-FFF2-40B4-BE49-F238E27FC236}">
                <a16:creationId xmlns:a16="http://schemas.microsoft.com/office/drawing/2014/main" id="{D2886DCA-C50C-64FE-3A58-C764C41D4BB6}"/>
              </a:ext>
            </a:extLst>
          </p:cNvPr>
          <p:cNvPicPr>
            <a:picLocks noGrp="1" noChangeAspect="1"/>
          </p:cNvPicPr>
          <p:nvPr>
            <p:ph idx="1"/>
          </p:nvPr>
        </p:nvPicPr>
        <p:blipFill>
          <a:blip r:embed="rId3"/>
          <a:stretch>
            <a:fillRect/>
          </a:stretch>
        </p:blipFill>
        <p:spPr>
          <a:xfrm>
            <a:off x="4072519" y="1962119"/>
            <a:ext cx="2759139" cy="2845700"/>
          </a:xfrm>
        </p:spPr>
      </p:pic>
      <p:pic>
        <p:nvPicPr>
          <p:cNvPr id="15" name="Picture 14" descr="A screenshot of a table&#10;&#10;Description automatically generated">
            <a:extLst>
              <a:ext uri="{FF2B5EF4-FFF2-40B4-BE49-F238E27FC236}">
                <a16:creationId xmlns:a16="http://schemas.microsoft.com/office/drawing/2014/main" id="{38607818-D199-D482-2028-5C38B3B48E7F}"/>
              </a:ext>
            </a:extLst>
          </p:cNvPr>
          <p:cNvPicPr>
            <a:picLocks noChangeAspect="1"/>
          </p:cNvPicPr>
          <p:nvPr/>
        </p:nvPicPr>
        <p:blipFill>
          <a:blip r:embed="rId4"/>
          <a:stretch>
            <a:fillRect/>
          </a:stretch>
        </p:blipFill>
        <p:spPr>
          <a:xfrm>
            <a:off x="628364" y="1938776"/>
            <a:ext cx="2570888" cy="2869043"/>
          </a:xfrm>
          <a:prstGeom prst="rect">
            <a:avLst/>
          </a:prstGeom>
        </p:spPr>
      </p:pic>
      <p:pic>
        <p:nvPicPr>
          <p:cNvPr id="19" name="Picture 18" descr="A computer screen shot of a code&#10;&#10;Description automatically generated">
            <a:extLst>
              <a:ext uri="{FF2B5EF4-FFF2-40B4-BE49-F238E27FC236}">
                <a16:creationId xmlns:a16="http://schemas.microsoft.com/office/drawing/2014/main" id="{2D3EFEA4-167C-CC66-D07D-B4A7FE6D7554}"/>
              </a:ext>
            </a:extLst>
          </p:cNvPr>
          <p:cNvPicPr>
            <a:picLocks noChangeAspect="1"/>
          </p:cNvPicPr>
          <p:nvPr/>
        </p:nvPicPr>
        <p:blipFill>
          <a:blip r:embed="rId5"/>
          <a:stretch>
            <a:fillRect/>
          </a:stretch>
        </p:blipFill>
        <p:spPr>
          <a:xfrm>
            <a:off x="7704925" y="2221072"/>
            <a:ext cx="3981995" cy="2415855"/>
          </a:xfrm>
          <a:prstGeom prst="rect">
            <a:avLst/>
          </a:prstGeom>
        </p:spPr>
      </p:pic>
    </p:spTree>
    <p:extLst>
      <p:ext uri="{BB962C8B-B14F-4D97-AF65-F5344CB8AC3E}">
        <p14:creationId xmlns:p14="http://schemas.microsoft.com/office/powerpoint/2010/main" val="3245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28601"/>
            <a:ext cx="10515600" cy="676656"/>
          </a:xfrm>
        </p:spPr>
        <p:txBody>
          <a:bodyPr/>
          <a:lstStyle/>
          <a:p>
            <a:r>
              <a:rPr lang="en-US" dirty="0"/>
              <a:t>Restaurant1: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restaurant_id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a:t>
            </a:r>
            <a:r>
              <a:rPr lang="en-US" sz="2000" dirty="0">
                <a:latin typeface="Dubai" panose="020B0503030403030204" pitchFamily="34" charset="-78"/>
                <a:cs typeface="Dubai" panose="020B0503030403030204" pitchFamily="34" charset="-78"/>
              </a:rPr>
              <a:t> </a:t>
            </a:r>
            <a:r>
              <a:rPr lang="fa-IR" sz="2000" dirty="0">
                <a:latin typeface="Dubai" panose="020B0503030403030204" pitchFamily="34" charset="-78"/>
                <a:cs typeface="Dubai" panose="020B0503030403030204" pitchFamily="34" charset="-78"/>
              </a:rPr>
              <a:t>مشخصه هر رستوران که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است و کلید اصلی جدول است و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restaurant_name</a:t>
            </a:r>
            <a:r>
              <a:rPr lang="en-US" sz="2000" dirty="0">
                <a:latin typeface="Dubai" panose="020B0503030403030204" pitchFamily="34" charset="-78"/>
                <a:cs typeface="Dubai" panose="020B0503030403030204" pitchFamily="34" charset="-78"/>
              </a:rPr>
              <a:t> VARCHAR(20)</a:t>
            </a:r>
            <a:r>
              <a:rPr lang="fa-IR" sz="2000" dirty="0">
                <a:latin typeface="Dubai" panose="020B0503030403030204" pitchFamily="34" charset="-78"/>
                <a:cs typeface="Dubai" panose="020B0503030403030204" pitchFamily="34" charset="-78"/>
              </a:rPr>
              <a:t>: اسم رستوران</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restaurant_rating</a:t>
            </a:r>
            <a:r>
              <a:rPr lang="en-US" sz="2000" dirty="0">
                <a:latin typeface="Dubai" panose="020B0503030403030204" pitchFamily="34" charset="-78"/>
                <a:cs typeface="Dubai" panose="020B0503030403030204" pitchFamily="34" charset="-78"/>
              </a:rPr>
              <a:t> DECIMAL(10,2)</a:t>
            </a:r>
            <a:r>
              <a:rPr lang="fa-IR" sz="2000" dirty="0">
                <a:latin typeface="Dubai" panose="020B0503030403030204" pitchFamily="34" charset="-78"/>
                <a:cs typeface="Dubai" panose="020B0503030403030204" pitchFamily="34" charset="-78"/>
              </a:rPr>
              <a:t>: امتیاز رستوران</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start_time</a:t>
            </a:r>
            <a:r>
              <a:rPr lang="en-US" sz="2000" dirty="0">
                <a:latin typeface="Dubai" panose="020B0503030403030204" pitchFamily="34" charset="-78"/>
                <a:cs typeface="Dubai" panose="020B0503030403030204" pitchFamily="34" charset="-78"/>
              </a:rPr>
              <a:t> TIME</a:t>
            </a:r>
            <a:r>
              <a:rPr lang="fa-IR" sz="2000" dirty="0">
                <a:latin typeface="Dubai" panose="020B0503030403030204" pitchFamily="34" charset="-78"/>
                <a:cs typeface="Dubai" panose="020B0503030403030204" pitchFamily="34" charset="-78"/>
              </a:rPr>
              <a:t>: شروع کار رستوران</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end_time</a:t>
            </a:r>
            <a:r>
              <a:rPr lang="en-US" sz="2000" dirty="0">
                <a:latin typeface="Dubai" panose="020B0503030403030204" pitchFamily="34" charset="-78"/>
                <a:cs typeface="Dubai" panose="020B0503030403030204" pitchFamily="34" charset="-78"/>
              </a:rPr>
              <a:t> TIME</a:t>
            </a:r>
            <a:r>
              <a:rPr lang="fa-IR" sz="2000" dirty="0">
                <a:latin typeface="Dubai" panose="020B0503030403030204" pitchFamily="34" charset="-78"/>
                <a:cs typeface="Dubai" panose="020B0503030403030204" pitchFamily="34" charset="-78"/>
              </a:rPr>
              <a:t>: پایان کار رستوران</a:t>
            </a:r>
          </a:p>
          <a:p>
            <a:pPr marL="514350" indent="-514350" algn="r" rtl="1">
              <a:buFont typeface="+mj-lt"/>
              <a:buAutoNum type="arabicPeriod"/>
            </a:pPr>
            <a:r>
              <a:rPr lang="en-US" sz="2000" dirty="0">
                <a:latin typeface="Dubai" panose="020B0503030403030204" pitchFamily="34" charset="-78"/>
                <a:cs typeface="Dubai" panose="020B0503030403030204" pitchFamily="34" charset="-78"/>
              </a:rPr>
              <a:t>address VARCHAR(40)</a:t>
            </a:r>
            <a:r>
              <a:rPr lang="fa-IR" sz="2000" dirty="0">
                <a:latin typeface="Dubai" panose="020B0503030403030204" pitchFamily="34" charset="-78"/>
                <a:cs typeface="Dubai" panose="020B0503030403030204" pitchFamily="34" charset="-78"/>
              </a:rPr>
              <a:t>: آدرس رستوران</a:t>
            </a:r>
            <a:endParaRPr lang="en-US" sz="2000" dirty="0">
              <a:latin typeface="Dubai" panose="020B0503030403030204" pitchFamily="34" charset="-78"/>
              <a:cs typeface="Dubai" panose="020B0503030403030204" pitchFamily="34" charset="-78"/>
            </a:endParaRP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به وسیله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اند.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41</a:t>
            </a:fld>
            <a:endParaRPr lang="en-US" dirty="0"/>
          </a:p>
        </p:txBody>
      </p:sp>
    </p:spTree>
    <p:extLst>
      <p:ext uri="{BB962C8B-B14F-4D97-AF65-F5344CB8AC3E}">
        <p14:creationId xmlns:p14="http://schemas.microsoft.com/office/powerpoint/2010/main" val="1044527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Restaurant1: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42</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137684"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137684" y="3982654"/>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762637" y="1714194"/>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computer screen&#10;&#10;Description automatically generated">
            <a:extLst>
              <a:ext uri="{FF2B5EF4-FFF2-40B4-BE49-F238E27FC236}">
                <a16:creationId xmlns:a16="http://schemas.microsoft.com/office/drawing/2014/main" id="{74E4DCBC-F06D-78E9-3F84-7E9BF3383329}"/>
              </a:ext>
            </a:extLst>
          </p:cNvPr>
          <p:cNvPicPr>
            <a:picLocks noGrp="1" noChangeAspect="1"/>
          </p:cNvPicPr>
          <p:nvPr>
            <p:ph idx="1"/>
          </p:nvPr>
        </p:nvPicPr>
        <p:blipFill>
          <a:blip r:embed="rId3"/>
          <a:stretch>
            <a:fillRect/>
          </a:stretch>
        </p:blipFill>
        <p:spPr>
          <a:xfrm>
            <a:off x="649809" y="3721785"/>
            <a:ext cx="5965005" cy="2489123"/>
          </a:xfrm>
        </p:spPr>
      </p:pic>
      <p:pic>
        <p:nvPicPr>
          <p:cNvPr id="15" name="Picture 14" descr="A screenshot of a menu&#10;&#10;Description automatically generated">
            <a:extLst>
              <a:ext uri="{FF2B5EF4-FFF2-40B4-BE49-F238E27FC236}">
                <a16:creationId xmlns:a16="http://schemas.microsoft.com/office/drawing/2014/main" id="{0EE7A99E-C5D2-D14B-2C58-63A18AA470EF}"/>
              </a:ext>
            </a:extLst>
          </p:cNvPr>
          <p:cNvPicPr>
            <a:picLocks noChangeAspect="1"/>
          </p:cNvPicPr>
          <p:nvPr/>
        </p:nvPicPr>
        <p:blipFill>
          <a:blip r:embed="rId4"/>
          <a:stretch>
            <a:fillRect/>
          </a:stretch>
        </p:blipFill>
        <p:spPr>
          <a:xfrm>
            <a:off x="649810" y="1170846"/>
            <a:ext cx="5965005" cy="2317728"/>
          </a:xfrm>
          <a:prstGeom prst="rect">
            <a:avLst/>
          </a:prstGeom>
        </p:spPr>
      </p:pic>
      <p:pic>
        <p:nvPicPr>
          <p:cNvPr id="19" name="Picture 18" descr="A screenshot of a computer code&#10;&#10;Description automatically generated">
            <a:extLst>
              <a:ext uri="{FF2B5EF4-FFF2-40B4-BE49-F238E27FC236}">
                <a16:creationId xmlns:a16="http://schemas.microsoft.com/office/drawing/2014/main" id="{B0BF99EC-1010-1F7C-5C7B-E584D460AB4F}"/>
              </a:ext>
            </a:extLst>
          </p:cNvPr>
          <p:cNvPicPr>
            <a:picLocks noChangeAspect="1"/>
          </p:cNvPicPr>
          <p:nvPr/>
        </p:nvPicPr>
        <p:blipFill>
          <a:blip r:embed="rId5"/>
          <a:stretch>
            <a:fillRect/>
          </a:stretch>
        </p:blipFill>
        <p:spPr>
          <a:xfrm>
            <a:off x="7084608" y="2144553"/>
            <a:ext cx="4598684" cy="3409846"/>
          </a:xfrm>
          <a:prstGeom prst="rect">
            <a:avLst/>
          </a:prstGeom>
        </p:spPr>
      </p:pic>
    </p:spTree>
    <p:extLst>
      <p:ext uri="{BB962C8B-B14F-4D97-AF65-F5344CB8AC3E}">
        <p14:creationId xmlns:p14="http://schemas.microsoft.com/office/powerpoint/2010/main" val="3024340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0CD5-745A-308A-2E75-31D65A406FB7}"/>
              </a:ext>
            </a:extLst>
          </p:cNvPr>
          <p:cNvSpPr>
            <a:spLocks noGrp="1"/>
          </p:cNvSpPr>
          <p:nvPr>
            <p:ph type="title"/>
          </p:nvPr>
        </p:nvSpPr>
        <p:spPr>
          <a:xfrm>
            <a:off x="512064" y="338126"/>
            <a:ext cx="10515600" cy="676656"/>
          </a:xfrm>
        </p:spPr>
        <p:txBody>
          <a:bodyPr/>
          <a:lstStyle/>
          <a:p>
            <a:r>
              <a:rPr lang="en-US" dirty="0"/>
              <a:t>Transaction1: Description</a:t>
            </a:r>
          </a:p>
        </p:txBody>
      </p:sp>
      <p:sp>
        <p:nvSpPr>
          <p:cNvPr id="3" name="Content Placeholder 2">
            <a:extLst>
              <a:ext uri="{FF2B5EF4-FFF2-40B4-BE49-F238E27FC236}">
                <a16:creationId xmlns:a16="http://schemas.microsoft.com/office/drawing/2014/main" id="{39F5FCDD-B672-4275-FD78-FEC7725D67F0}"/>
              </a:ext>
            </a:extLst>
          </p:cNvPr>
          <p:cNvSpPr>
            <a:spLocks noGrp="1"/>
          </p:cNvSpPr>
          <p:nvPr>
            <p:ph idx="1"/>
          </p:nvPr>
        </p:nvSpPr>
        <p:spPr>
          <a:xfrm>
            <a:off x="576071" y="1380744"/>
            <a:ext cx="10939653" cy="4398264"/>
          </a:xfrm>
        </p:spPr>
        <p:txBody>
          <a:bodyPr>
            <a:normAutofit lnSpcReduction="10000"/>
          </a:bodyPr>
          <a:lstStyle/>
          <a:p>
            <a:pPr marL="0" indent="0" algn="r" rtl="1">
              <a:buNone/>
            </a:pPr>
            <a:r>
              <a:rPr lang="fa-IR" sz="2000" b="1" dirty="0">
                <a:latin typeface="Dubai" panose="020B0503030403030204" pitchFamily="34" charset="-78"/>
                <a:cs typeface="Dubai" panose="020B0503030403030204" pitchFamily="34" charset="-78"/>
              </a:rPr>
              <a:t>مولفه‌های جدول</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transaction_id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 : مشخصه تراکنش که کلید اصلی جدول است و </a:t>
            </a:r>
            <a:r>
              <a:rPr lang="en-US" sz="2000" dirty="0">
                <a:latin typeface="Dubai" panose="020B0503030403030204" pitchFamily="34" charset="-78"/>
                <a:cs typeface="Dubai" panose="020B0503030403030204" pitchFamily="34" charset="-78"/>
              </a:rPr>
              <a:t>Unique</a:t>
            </a:r>
            <a:r>
              <a:rPr lang="fa-IR" sz="2000" dirty="0">
                <a:latin typeface="Dubai" panose="020B0503030403030204" pitchFamily="34" charset="-78"/>
                <a:cs typeface="Dubai" panose="020B0503030403030204" pitchFamily="34" charset="-78"/>
              </a:rPr>
              <a:t> است و مانند بقیه مشخصه‌ها از یک شروع می‌شود.</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order_id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سفارش مربوط هر تراکنش		</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bank_id</a:t>
            </a:r>
            <a:r>
              <a:rPr lang="en-US" sz="2000" dirty="0">
                <a:latin typeface="Dubai" panose="020B0503030403030204" pitchFamily="34" charset="-78"/>
                <a:cs typeface="Dubai" panose="020B0503030403030204" pitchFamily="34" charset="-78"/>
              </a:rPr>
              <a:t> INT</a:t>
            </a:r>
            <a:r>
              <a:rPr lang="fa-IR" sz="2000" dirty="0">
                <a:latin typeface="Dubai" panose="020B0503030403030204" pitchFamily="34" charset="-78"/>
                <a:cs typeface="Dubai" panose="020B0503030403030204" pitchFamily="34" charset="-78"/>
              </a:rPr>
              <a:t>:  مشخصه بانک که عددی بین ۱ تا ۱۰ است.</a:t>
            </a:r>
            <a:endParaRPr lang="en-US" sz="2000" dirty="0">
              <a:latin typeface="Dubai" panose="020B0503030403030204" pitchFamily="34" charset="-78"/>
              <a:cs typeface="Dubai" panose="020B0503030403030204" pitchFamily="34" charset="-78"/>
            </a:endParaRP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card_number</a:t>
            </a:r>
            <a:r>
              <a:rPr lang="en-US" sz="2000" dirty="0">
                <a:latin typeface="Dubai" panose="020B0503030403030204" pitchFamily="34" charset="-78"/>
                <a:cs typeface="Dubai" panose="020B0503030403030204" pitchFamily="34" charset="-78"/>
              </a:rPr>
              <a:t> VARCHAR(16)</a:t>
            </a:r>
            <a:r>
              <a:rPr lang="fa-IR" sz="2000" dirty="0">
                <a:latin typeface="Dubai" panose="020B0503030403030204" pitchFamily="34" charset="-78"/>
                <a:cs typeface="Dubai" panose="020B0503030403030204" pitchFamily="34" charset="-78"/>
              </a:rPr>
              <a:t>:  شماره کارت استفاده شده</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total_price</a:t>
            </a:r>
            <a:r>
              <a:rPr lang="en-US" sz="2000" dirty="0">
                <a:latin typeface="Dubai" panose="020B0503030403030204" pitchFamily="34" charset="-78"/>
                <a:cs typeface="Dubai" panose="020B0503030403030204" pitchFamily="34" charset="-78"/>
              </a:rPr>
              <a:t> DECIMAL(10,2)</a:t>
            </a:r>
            <a:r>
              <a:rPr lang="fa-IR" sz="2000" dirty="0">
                <a:latin typeface="Dubai" panose="020B0503030403030204" pitchFamily="34" charset="-78"/>
                <a:cs typeface="Dubai" panose="020B0503030403030204" pitchFamily="34" charset="-78"/>
              </a:rPr>
              <a:t>: قیمت کل سفارش</a:t>
            </a:r>
          </a:p>
          <a:p>
            <a:pPr marL="514350" indent="-514350" algn="r" rtl="1">
              <a:buFont typeface="+mj-lt"/>
              <a:buAutoNum type="arabicPeriod"/>
            </a:pPr>
            <a:r>
              <a:rPr lang="en-US" sz="2000" dirty="0" err="1">
                <a:latin typeface="Dubai" panose="020B0503030403030204" pitchFamily="34" charset="-78"/>
                <a:cs typeface="Dubai" panose="020B0503030403030204" pitchFamily="34" charset="-78"/>
              </a:rPr>
              <a:t>transaction_datetime</a:t>
            </a:r>
            <a:r>
              <a:rPr lang="en-US" sz="2000" dirty="0">
                <a:latin typeface="Dubai" panose="020B0503030403030204" pitchFamily="34" charset="-78"/>
                <a:cs typeface="Dubai" panose="020B0503030403030204" pitchFamily="34" charset="-78"/>
              </a:rPr>
              <a:t> DATETIME</a:t>
            </a:r>
            <a:r>
              <a:rPr lang="fa-IR" sz="2000" dirty="0">
                <a:latin typeface="Dubai" panose="020B0503030403030204" pitchFamily="34" charset="-78"/>
                <a:cs typeface="Dubai" panose="020B0503030403030204" pitchFamily="34" charset="-78"/>
              </a:rPr>
              <a:t>: تاریخ و زمان تراکنش</a:t>
            </a:r>
            <a:endParaRPr lang="en-US" sz="2000" dirty="0">
              <a:latin typeface="Dubai" panose="020B0503030403030204" pitchFamily="34" charset="-78"/>
              <a:cs typeface="Dubai" panose="020B0503030403030204" pitchFamily="34" charset="-78"/>
            </a:endParaRPr>
          </a:p>
          <a:p>
            <a:pPr marL="0" indent="0" algn="r" rtl="1">
              <a:buNone/>
            </a:pPr>
            <a:endParaRPr lang="en-US" sz="2000" dirty="0">
              <a:latin typeface="Dubai" panose="020B0503030403030204" pitchFamily="34" charset="-78"/>
              <a:cs typeface="Dubai" panose="020B0503030403030204" pitchFamily="34" charset="-78"/>
            </a:endParaRPr>
          </a:p>
          <a:p>
            <a:pPr marL="0" indent="0" algn="r" rtl="1">
              <a:buNone/>
            </a:pPr>
            <a:r>
              <a:rPr lang="fa-IR" sz="2000" b="1" dirty="0">
                <a:latin typeface="Dubai" panose="020B0503030403030204" pitchFamily="34" charset="-78"/>
                <a:cs typeface="Dubai" panose="020B0503030403030204" pitchFamily="34" charset="-78"/>
              </a:rPr>
              <a:t>نحوه تولید داده‌های </a:t>
            </a:r>
            <a:r>
              <a:rPr lang="en-US" sz="2000" b="1" dirty="0">
                <a:latin typeface="Dubai" panose="020B0503030403030204" pitchFamily="34" charset="-78"/>
                <a:cs typeface="Dubai" panose="020B0503030403030204" pitchFamily="34" charset="-78"/>
              </a:rPr>
              <a:t>mock</a:t>
            </a:r>
            <a:r>
              <a:rPr lang="fa-IR" sz="2000" b="1" dirty="0">
                <a:latin typeface="Dubai" panose="020B0503030403030204" pitchFamily="34" charset="-78"/>
                <a:cs typeface="Dubai" panose="020B0503030403030204" pitchFamily="34" charset="-78"/>
              </a:rPr>
              <a:t> برای این جدول</a:t>
            </a:r>
            <a:r>
              <a:rPr lang="en-US" sz="2000" b="1" dirty="0">
                <a:latin typeface="Dubai" panose="020B0503030403030204" pitchFamily="34" charset="-78"/>
                <a:cs typeface="Dubai" panose="020B0503030403030204" pitchFamily="34" charset="-78"/>
              </a:rPr>
              <a:t>:</a:t>
            </a:r>
            <a:endParaRPr lang="fa-IR" sz="2000" b="1" dirty="0">
              <a:latin typeface="Dubai" panose="020B0503030403030204" pitchFamily="34" charset="-78"/>
              <a:cs typeface="Dubai" panose="020B0503030403030204" pitchFamily="34" charset="-78"/>
            </a:endParaRPr>
          </a:p>
          <a:p>
            <a:pPr algn="r" rtl="1"/>
            <a:r>
              <a:rPr lang="fa-IR" sz="2000" dirty="0">
                <a:latin typeface="Dubai" panose="020B0503030403030204" pitchFamily="34" charset="-78"/>
                <a:cs typeface="Dubai" panose="020B0503030403030204" pitchFamily="34" charset="-78"/>
              </a:rPr>
              <a:t> داده‌های این جدول به جز </a:t>
            </a:r>
            <a:r>
              <a:rPr lang="en-US" sz="2000" dirty="0" err="1">
                <a:latin typeface="Dubai" panose="020B0503030403030204" pitchFamily="34" charset="-78"/>
                <a:cs typeface="Dubai" panose="020B0503030403030204" pitchFamily="34" charset="-78"/>
              </a:rPr>
              <a:t>total_price</a:t>
            </a:r>
            <a:r>
              <a:rPr lang="fa-IR" sz="2000" dirty="0">
                <a:latin typeface="Dubai" panose="020B0503030403030204" pitchFamily="34" charset="-78"/>
                <a:cs typeface="Dubai" panose="020B0503030403030204" pitchFamily="34" charset="-78"/>
              </a:rPr>
              <a:t> و </a:t>
            </a:r>
            <a:r>
              <a:rPr lang="en-US" sz="2000" dirty="0" err="1">
                <a:latin typeface="Dubai" panose="020B0503030403030204" pitchFamily="34" charset="-78"/>
                <a:cs typeface="Dubai" panose="020B0503030403030204" pitchFamily="34" charset="-78"/>
              </a:rPr>
              <a:t>transactio_datetime</a:t>
            </a:r>
            <a:r>
              <a:rPr lang="fa-IR" sz="2000" dirty="0">
                <a:latin typeface="Dubai" panose="020B0503030403030204" pitchFamily="34" charset="-78"/>
                <a:cs typeface="Dubai" panose="020B0503030403030204" pitchFamily="34" charset="-78"/>
              </a:rPr>
              <a:t> به وسیله </a:t>
            </a:r>
            <a:r>
              <a:rPr lang="en-US" sz="2000" dirty="0" err="1">
                <a:latin typeface="Dubai" panose="020B0503030403030204" pitchFamily="34" charset="-78"/>
                <a:cs typeface="Dubai" panose="020B0503030403030204" pitchFamily="34" charset="-78"/>
              </a:rPr>
              <a:t>chatGPT</a:t>
            </a:r>
            <a:r>
              <a:rPr lang="fa-IR" sz="2000" dirty="0">
                <a:latin typeface="Dubai" panose="020B0503030403030204" pitchFamily="34" charset="-78"/>
                <a:cs typeface="Dubai" panose="020B0503030403030204" pitchFamily="34" charset="-78"/>
              </a:rPr>
              <a:t> تولید شده اند. این دو داده دستی و به وسیله اطلاعات جدول </a:t>
            </a:r>
            <a:r>
              <a:rPr lang="en-US" sz="2000" dirty="0">
                <a:latin typeface="Dubai" panose="020B0503030403030204" pitchFamily="34" charset="-78"/>
                <a:cs typeface="Dubai" panose="020B0503030403030204" pitchFamily="34" charset="-78"/>
              </a:rPr>
              <a:t>order1</a:t>
            </a:r>
            <a:r>
              <a:rPr lang="fa-IR" sz="2000" dirty="0">
                <a:latin typeface="Dubai" panose="020B0503030403030204" pitchFamily="34" charset="-78"/>
                <a:cs typeface="Dubai" panose="020B0503030403030204" pitchFamily="34" charset="-78"/>
              </a:rPr>
              <a:t> به دست آمده‌اند.</a:t>
            </a:r>
            <a:endParaRPr lang="en-US" sz="2000" dirty="0">
              <a:latin typeface="Dubai" panose="020B0503030403030204" pitchFamily="34" charset="-78"/>
              <a:cs typeface="Dubai" panose="020B0503030403030204" pitchFamily="34" charset="-78"/>
            </a:endParaRPr>
          </a:p>
        </p:txBody>
      </p:sp>
      <p:sp>
        <p:nvSpPr>
          <p:cNvPr id="4" name="Date Placeholder 3">
            <a:extLst>
              <a:ext uri="{FF2B5EF4-FFF2-40B4-BE49-F238E27FC236}">
                <a16:creationId xmlns:a16="http://schemas.microsoft.com/office/drawing/2014/main" id="{13657AF5-8DE3-7E3F-E534-A5DCEDCB732F}"/>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C726A290-A3FB-965E-A866-93D736A86CAD}"/>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A7ABEE29-9748-9292-570E-4875F46C43C3}"/>
              </a:ext>
            </a:extLst>
          </p:cNvPr>
          <p:cNvSpPr>
            <a:spLocks noGrp="1"/>
          </p:cNvSpPr>
          <p:nvPr>
            <p:ph type="sldNum" sz="quarter" idx="12"/>
          </p:nvPr>
        </p:nvSpPr>
        <p:spPr/>
        <p:txBody>
          <a:bodyPr/>
          <a:lstStyle/>
          <a:p>
            <a:fld id="{58FB4751-880F-D840-AAA9-3A15815CC996}" type="slidenum">
              <a:rPr lang="en-US" smtClean="0"/>
              <a:t>43</a:t>
            </a:fld>
            <a:endParaRPr lang="en-US" dirty="0"/>
          </a:p>
        </p:txBody>
      </p:sp>
    </p:spTree>
    <p:extLst>
      <p:ext uri="{BB962C8B-B14F-4D97-AF65-F5344CB8AC3E}">
        <p14:creationId xmlns:p14="http://schemas.microsoft.com/office/powerpoint/2010/main" val="1257763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Transaction1: Insertion Command</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44</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41432" y="1603463"/>
            <a:ext cx="492443" cy="1082180"/>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2330" y="3956953"/>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8327636" y="1575047"/>
            <a:ext cx="2265027" cy="400110"/>
          </a:xfrm>
          <a:prstGeom prst="rect">
            <a:avLst/>
          </a:prstGeom>
          <a:noFill/>
        </p:spPr>
        <p:txBody>
          <a:bodyPr wrap="square" rtlCol="0">
            <a:spAutoFit/>
          </a:bodyPr>
          <a:lstStyle/>
          <a:p>
            <a:r>
              <a:rPr lang="en-US" sz="2000" b="1" dirty="0"/>
              <a:t>SQL Query:</a:t>
            </a:r>
          </a:p>
        </p:txBody>
      </p:sp>
      <p:pic>
        <p:nvPicPr>
          <p:cNvPr id="9" name="Content Placeholder 8" descr="A screenshot of a data&#10;&#10;Description automatically generated">
            <a:extLst>
              <a:ext uri="{FF2B5EF4-FFF2-40B4-BE49-F238E27FC236}">
                <a16:creationId xmlns:a16="http://schemas.microsoft.com/office/drawing/2014/main" id="{F26054A6-69D0-3DD6-3224-45BFD09245E2}"/>
              </a:ext>
            </a:extLst>
          </p:cNvPr>
          <p:cNvPicPr>
            <a:picLocks noGrp="1" noChangeAspect="1"/>
          </p:cNvPicPr>
          <p:nvPr>
            <p:ph idx="1"/>
          </p:nvPr>
        </p:nvPicPr>
        <p:blipFill>
          <a:blip r:embed="rId3"/>
          <a:stretch>
            <a:fillRect/>
          </a:stretch>
        </p:blipFill>
        <p:spPr>
          <a:xfrm>
            <a:off x="638156" y="3751737"/>
            <a:ext cx="5399119" cy="2381964"/>
          </a:xfrm>
        </p:spPr>
      </p:pic>
      <p:pic>
        <p:nvPicPr>
          <p:cNvPr id="15" name="Picture 14" descr="A screenshot of a computer&#10;&#10;Description automatically generated">
            <a:extLst>
              <a:ext uri="{FF2B5EF4-FFF2-40B4-BE49-F238E27FC236}">
                <a16:creationId xmlns:a16="http://schemas.microsoft.com/office/drawing/2014/main" id="{D643FC3F-23F4-B679-AAD9-DCF3C90689CF}"/>
              </a:ext>
            </a:extLst>
          </p:cNvPr>
          <p:cNvPicPr>
            <a:picLocks noChangeAspect="1"/>
          </p:cNvPicPr>
          <p:nvPr/>
        </p:nvPicPr>
        <p:blipFill>
          <a:blip r:embed="rId4"/>
          <a:stretch>
            <a:fillRect/>
          </a:stretch>
        </p:blipFill>
        <p:spPr>
          <a:xfrm>
            <a:off x="638155" y="1304802"/>
            <a:ext cx="5399120" cy="2224719"/>
          </a:xfrm>
          <a:prstGeom prst="rect">
            <a:avLst/>
          </a:prstGeom>
        </p:spPr>
      </p:pic>
      <p:pic>
        <p:nvPicPr>
          <p:cNvPr id="19" name="Picture 18" descr="A screenshot of a computer code&#10;&#10;Description automatically generated">
            <a:extLst>
              <a:ext uri="{FF2B5EF4-FFF2-40B4-BE49-F238E27FC236}">
                <a16:creationId xmlns:a16="http://schemas.microsoft.com/office/drawing/2014/main" id="{4A5980F7-B231-D9C6-9C91-301EC64E89F4}"/>
              </a:ext>
            </a:extLst>
          </p:cNvPr>
          <p:cNvPicPr>
            <a:picLocks noChangeAspect="1"/>
          </p:cNvPicPr>
          <p:nvPr/>
        </p:nvPicPr>
        <p:blipFill>
          <a:blip r:embed="rId5"/>
          <a:stretch>
            <a:fillRect/>
          </a:stretch>
        </p:blipFill>
        <p:spPr>
          <a:xfrm>
            <a:off x="6852049" y="1975157"/>
            <a:ext cx="4295200" cy="3625749"/>
          </a:xfrm>
          <a:prstGeom prst="rect">
            <a:avLst/>
          </a:prstGeom>
        </p:spPr>
      </p:pic>
    </p:spTree>
    <p:extLst>
      <p:ext uri="{BB962C8B-B14F-4D97-AF65-F5344CB8AC3E}">
        <p14:creationId xmlns:p14="http://schemas.microsoft.com/office/powerpoint/2010/main" val="4292190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45</a:t>
            </a:fld>
            <a:endParaRPr lang="en-US" dirty="0"/>
          </a:p>
        </p:txBody>
      </p:sp>
      <p:sp>
        <p:nvSpPr>
          <p:cNvPr id="12" name="TextBox 11">
            <a:extLst>
              <a:ext uri="{FF2B5EF4-FFF2-40B4-BE49-F238E27FC236}">
                <a16:creationId xmlns:a16="http://schemas.microsoft.com/office/drawing/2014/main" id="{17DB6D6A-5795-0805-71A7-1314F9A1C728}"/>
              </a:ext>
            </a:extLst>
          </p:cNvPr>
          <p:cNvSpPr txBox="1"/>
          <p:nvPr/>
        </p:nvSpPr>
        <p:spPr>
          <a:xfrm>
            <a:off x="646287" y="1596821"/>
            <a:ext cx="492443" cy="1096265"/>
          </a:xfrm>
          <a:prstGeom prst="rect">
            <a:avLst/>
          </a:prstGeom>
          <a:noFill/>
        </p:spPr>
        <p:txBody>
          <a:bodyPr vert="vert270" wrap="square" rtlCol="0">
            <a:spAutoFit/>
          </a:bodyPr>
          <a:lstStyle/>
          <a:p>
            <a:r>
              <a:rPr lang="en-US" sz="2000" b="1" dirty="0"/>
              <a:t>Before:</a:t>
            </a:r>
          </a:p>
        </p:txBody>
      </p:sp>
      <p:sp>
        <p:nvSpPr>
          <p:cNvPr id="13" name="TextBox 12">
            <a:extLst>
              <a:ext uri="{FF2B5EF4-FFF2-40B4-BE49-F238E27FC236}">
                <a16:creationId xmlns:a16="http://schemas.microsoft.com/office/drawing/2014/main" id="{4FBAFD1C-EAB6-EFBE-8158-8125200F8A00}"/>
              </a:ext>
            </a:extLst>
          </p:cNvPr>
          <p:cNvSpPr txBox="1"/>
          <p:nvPr/>
        </p:nvSpPr>
        <p:spPr>
          <a:xfrm>
            <a:off x="613314" y="4392321"/>
            <a:ext cx="492443" cy="1236544"/>
          </a:xfrm>
          <a:prstGeom prst="rect">
            <a:avLst/>
          </a:prstGeom>
          <a:noFill/>
        </p:spPr>
        <p:txBody>
          <a:bodyPr vert="vert270" wrap="square" rtlCol="0">
            <a:spAutoFit/>
          </a:bodyPr>
          <a:lstStyle/>
          <a:p>
            <a:r>
              <a:rPr lang="en-US" sz="2000" b="1" dirty="0"/>
              <a:t>After:</a:t>
            </a:r>
          </a:p>
        </p:txBody>
      </p:sp>
      <p:sp>
        <p:nvSpPr>
          <p:cNvPr id="17" name="TextBox 16">
            <a:extLst>
              <a:ext uri="{FF2B5EF4-FFF2-40B4-BE49-F238E27FC236}">
                <a16:creationId xmlns:a16="http://schemas.microsoft.com/office/drawing/2014/main" id="{A778DC4A-A30B-C362-9941-BD994CB579EE}"/>
              </a:ext>
            </a:extLst>
          </p:cNvPr>
          <p:cNvSpPr txBox="1"/>
          <p:nvPr/>
        </p:nvSpPr>
        <p:spPr>
          <a:xfrm>
            <a:off x="3929585" y="3026012"/>
            <a:ext cx="2265027" cy="400110"/>
          </a:xfrm>
          <a:prstGeom prst="rect">
            <a:avLst/>
          </a:prstGeom>
          <a:noFill/>
        </p:spPr>
        <p:txBody>
          <a:bodyPr wrap="square" rtlCol="0">
            <a:spAutoFit/>
          </a:bodyPr>
          <a:lstStyle/>
          <a:p>
            <a:r>
              <a:rPr lang="en-US" sz="2000" b="1" dirty="0"/>
              <a:t>SQL Query:</a:t>
            </a:r>
          </a:p>
        </p:txBody>
      </p:sp>
      <p:pic>
        <p:nvPicPr>
          <p:cNvPr id="9" name="Content Placeholder 8">
            <a:extLst>
              <a:ext uri="{FF2B5EF4-FFF2-40B4-BE49-F238E27FC236}">
                <a16:creationId xmlns:a16="http://schemas.microsoft.com/office/drawing/2014/main" id="{89F7EF71-1C93-1A6D-C224-B065864B077A}"/>
              </a:ext>
            </a:extLst>
          </p:cNvPr>
          <p:cNvPicPr>
            <a:picLocks noGrp="1" noChangeAspect="1"/>
          </p:cNvPicPr>
          <p:nvPr>
            <p:ph idx="1"/>
          </p:nvPr>
        </p:nvPicPr>
        <p:blipFill>
          <a:blip r:embed="rId3"/>
          <a:stretch>
            <a:fillRect/>
          </a:stretch>
        </p:blipFill>
        <p:spPr>
          <a:xfrm>
            <a:off x="1353310" y="5010593"/>
            <a:ext cx="6491659" cy="681092"/>
          </a:xfrm>
        </p:spPr>
      </p:pic>
      <p:pic>
        <p:nvPicPr>
          <p:cNvPr id="15" name="Picture 14">
            <a:extLst>
              <a:ext uri="{FF2B5EF4-FFF2-40B4-BE49-F238E27FC236}">
                <a16:creationId xmlns:a16="http://schemas.microsoft.com/office/drawing/2014/main" id="{FD47DC94-5A93-BCEE-7138-980162D5CFA7}"/>
              </a:ext>
            </a:extLst>
          </p:cNvPr>
          <p:cNvPicPr>
            <a:picLocks noChangeAspect="1"/>
          </p:cNvPicPr>
          <p:nvPr/>
        </p:nvPicPr>
        <p:blipFill>
          <a:blip r:embed="rId4"/>
          <a:stretch>
            <a:fillRect/>
          </a:stretch>
        </p:blipFill>
        <p:spPr>
          <a:xfrm>
            <a:off x="1353312" y="2021204"/>
            <a:ext cx="6491659" cy="676655"/>
          </a:xfrm>
          <a:prstGeom prst="rect">
            <a:avLst/>
          </a:prstGeom>
        </p:spPr>
      </p:pic>
      <p:pic>
        <p:nvPicPr>
          <p:cNvPr id="19" name="Picture 18">
            <a:extLst>
              <a:ext uri="{FF2B5EF4-FFF2-40B4-BE49-F238E27FC236}">
                <a16:creationId xmlns:a16="http://schemas.microsoft.com/office/drawing/2014/main" id="{95F676F2-C9D8-4FAA-E7B9-F1B248578FED}"/>
              </a:ext>
            </a:extLst>
          </p:cNvPr>
          <p:cNvPicPr>
            <a:picLocks noChangeAspect="1"/>
          </p:cNvPicPr>
          <p:nvPr/>
        </p:nvPicPr>
        <p:blipFill>
          <a:blip r:embed="rId5"/>
          <a:stretch>
            <a:fillRect/>
          </a:stretch>
        </p:blipFill>
        <p:spPr>
          <a:xfrm>
            <a:off x="1815420" y="3554066"/>
            <a:ext cx="5567441" cy="645179"/>
          </a:xfrm>
          <a:prstGeom prst="rect">
            <a:avLst/>
          </a:prstGeom>
        </p:spPr>
      </p:pic>
      <p:sp>
        <p:nvSpPr>
          <p:cNvPr id="2" name="Title 9">
            <a:extLst>
              <a:ext uri="{FF2B5EF4-FFF2-40B4-BE49-F238E27FC236}">
                <a16:creationId xmlns:a16="http://schemas.microsoft.com/office/drawing/2014/main" id="{BE24BEB8-1B59-0610-92DD-5AF6A38BE8AA}"/>
              </a:ext>
            </a:extLst>
          </p:cNvPr>
          <p:cNvSpPr txBox="1">
            <a:spLocks/>
          </p:cNvSpPr>
          <p:nvPr/>
        </p:nvSpPr>
        <p:spPr>
          <a:xfrm>
            <a:off x="512064" y="329764"/>
            <a:ext cx="10515600" cy="6766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t>Transaction1: Deletion Command</a:t>
            </a:r>
          </a:p>
        </p:txBody>
      </p:sp>
    </p:spTree>
    <p:extLst>
      <p:ext uri="{BB962C8B-B14F-4D97-AF65-F5344CB8AC3E}">
        <p14:creationId xmlns:p14="http://schemas.microsoft.com/office/powerpoint/2010/main" val="1014182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a:xfrm>
            <a:off x="771625" y="239884"/>
            <a:ext cx="10515600" cy="676656"/>
          </a:xfrm>
        </p:spPr>
        <p:txBody>
          <a:bodyPr/>
          <a:lstStyle/>
          <a:p>
            <a:pPr algn="ctr"/>
            <a:r>
              <a:rPr lang="en-US" dirty="0"/>
              <a:t>Tables EER Diagram</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46</a:t>
            </a:fld>
            <a:endParaRPr lang="en-US" dirty="0"/>
          </a:p>
        </p:txBody>
      </p:sp>
      <p:pic>
        <p:nvPicPr>
          <p:cNvPr id="6" name="Picture 5">
            <a:extLst>
              <a:ext uri="{FF2B5EF4-FFF2-40B4-BE49-F238E27FC236}">
                <a16:creationId xmlns:a16="http://schemas.microsoft.com/office/drawing/2014/main" id="{9AA257AE-A63E-8349-CA6A-1CC4C1C7A66C}"/>
              </a:ext>
            </a:extLst>
          </p:cNvPr>
          <p:cNvPicPr>
            <a:picLocks noChangeAspect="1"/>
          </p:cNvPicPr>
          <p:nvPr/>
        </p:nvPicPr>
        <p:blipFill>
          <a:blip r:embed="rId2"/>
          <a:stretch>
            <a:fillRect/>
          </a:stretch>
        </p:blipFill>
        <p:spPr>
          <a:xfrm>
            <a:off x="1443798" y="1023912"/>
            <a:ext cx="9171254" cy="5199054"/>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3198643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512064" y="329764"/>
            <a:ext cx="10515600" cy="676656"/>
          </a:xfrm>
        </p:spPr>
        <p:txBody>
          <a:bodyPr/>
          <a:lstStyle/>
          <a:p>
            <a:r>
              <a:rPr lang="en-US" dirty="0"/>
              <a:t>Insertion Errors :</a:t>
            </a:r>
          </a:p>
        </p:txBody>
      </p:sp>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47</a:t>
            </a:fld>
            <a:endParaRPr lang="en-US" dirty="0"/>
          </a:p>
        </p:txBody>
      </p:sp>
      <p:sp>
        <p:nvSpPr>
          <p:cNvPr id="5" name="Content Placeholder 4">
            <a:extLst>
              <a:ext uri="{FF2B5EF4-FFF2-40B4-BE49-F238E27FC236}">
                <a16:creationId xmlns:a16="http://schemas.microsoft.com/office/drawing/2014/main" id="{5888D53B-EFAC-85F1-49D7-2C52D898EE4B}"/>
              </a:ext>
            </a:extLst>
          </p:cNvPr>
          <p:cNvSpPr>
            <a:spLocks noGrp="1"/>
          </p:cNvSpPr>
          <p:nvPr>
            <p:ph idx="1"/>
          </p:nvPr>
        </p:nvSpPr>
        <p:spPr>
          <a:xfrm>
            <a:off x="4506199" y="1092083"/>
            <a:ext cx="7381002" cy="2383186"/>
          </a:xfrm>
        </p:spPr>
        <p:txBody>
          <a:bodyPr>
            <a:normAutofit/>
          </a:bodyPr>
          <a:lstStyle/>
          <a:p>
            <a:pPr marL="0" indent="0" algn="just" rtl="1">
              <a:buNone/>
            </a:pPr>
            <a:r>
              <a:rPr lang="fa-IR" sz="1600" b="1" dirty="0">
                <a:latin typeface="Dubai" panose="020B0503030403030204" pitchFamily="34" charset="-78"/>
                <a:cs typeface="Dubai" panose="020B0503030403030204" pitchFamily="34" charset="-78"/>
              </a:rPr>
              <a:t>در این بخش ، دو مثال از </a:t>
            </a:r>
            <a:r>
              <a:rPr lang="en-US" sz="1600" b="1" dirty="0">
                <a:latin typeface="Dubai" panose="020B0503030403030204" pitchFamily="34" charset="-78"/>
                <a:cs typeface="Dubai" panose="020B0503030403030204" pitchFamily="34" charset="-78"/>
              </a:rPr>
              <a:t>insert</a:t>
            </a:r>
            <a:r>
              <a:rPr lang="fa-IR" sz="1600" b="1" dirty="0">
                <a:latin typeface="Dubai" panose="020B0503030403030204" pitchFamily="34" charset="-78"/>
                <a:cs typeface="Dubai" panose="020B0503030403030204" pitchFamily="34" charset="-78"/>
              </a:rPr>
              <a:t>های غیر مجاز در این پایگاه داده را برای نمایش قرار دادیم.</a:t>
            </a:r>
          </a:p>
          <a:p>
            <a:pPr marL="0" indent="0" algn="just" rtl="1">
              <a:buNone/>
            </a:pPr>
            <a:endParaRPr lang="fa-IR" sz="1050" dirty="0">
              <a:latin typeface="Dubai" panose="020B0503030403030204" pitchFamily="34" charset="-78"/>
              <a:cs typeface="Dubai" panose="020B0503030403030204" pitchFamily="34" charset="-78"/>
            </a:endParaRPr>
          </a:p>
          <a:p>
            <a:pPr marL="0" indent="0" algn="just" rtl="1">
              <a:buNone/>
            </a:pPr>
            <a:r>
              <a:rPr lang="fa-IR" sz="1600" dirty="0">
                <a:latin typeface="Dubai" panose="020B0503030403030204" pitchFamily="34" charset="-78"/>
                <a:cs typeface="Dubai" panose="020B0503030403030204" pitchFamily="34" charset="-78"/>
              </a:rPr>
              <a:t>این دستور با خطا مواجه می‌شود زیرا مقادیر </a:t>
            </a:r>
            <a:r>
              <a:rPr lang="en-US" sz="1600" dirty="0">
                <a:latin typeface="Dubai" panose="020B0503030403030204" pitchFamily="34" charset="-78"/>
                <a:cs typeface="Dubai" panose="020B0503030403030204" pitchFamily="34" charset="-78"/>
              </a:rPr>
              <a:t>duplicate</a:t>
            </a:r>
            <a:r>
              <a:rPr lang="fa-IR" sz="1600" dirty="0">
                <a:latin typeface="Dubai" panose="020B0503030403030204" pitchFamily="34" charset="-78"/>
                <a:cs typeface="Dubai" panose="020B0503030403030204" pitchFamily="34" charset="-78"/>
              </a:rPr>
              <a:t> را نمی‌توانیم در پایگاه داده اضافه کنیم. در این مثال چون </a:t>
            </a:r>
            <a:r>
              <a:rPr lang="en-US" sz="1600" dirty="0" err="1">
                <a:latin typeface="Dubai" panose="020B0503030403030204" pitchFamily="34" charset="-78"/>
                <a:cs typeface="Dubai" panose="020B0503030403030204" pitchFamily="34" charset="-78"/>
              </a:rPr>
              <a:t>menu_id</a:t>
            </a:r>
            <a:r>
              <a:rPr lang="fa-IR" sz="1600" dirty="0">
                <a:latin typeface="Dubai" panose="020B0503030403030204" pitchFamily="34" charset="-78"/>
                <a:cs typeface="Dubai" panose="020B0503030403030204" pitchFamily="34" charset="-78"/>
              </a:rPr>
              <a:t> و </a:t>
            </a:r>
            <a:r>
              <a:rPr lang="en-US" sz="1600" dirty="0" err="1">
                <a:latin typeface="Dubai" panose="020B0503030403030204" pitchFamily="34" charset="-78"/>
                <a:cs typeface="Dubai" panose="020B0503030403030204" pitchFamily="34" charset="-78"/>
              </a:rPr>
              <a:t>food_id</a:t>
            </a:r>
            <a:r>
              <a:rPr lang="fa-IR" sz="1600" dirty="0">
                <a:latin typeface="Dubai" panose="020B0503030403030204" pitchFamily="34" charset="-78"/>
                <a:cs typeface="Dubai" panose="020B0503030403030204" pitchFamily="34" charset="-78"/>
              </a:rPr>
              <a:t> در کنار یکدیگر کلید اصلی جدول هستند، نمی‌توانیم دو سطر داشته باشیم که هردوی این مولفه‌ها در آن سطرها یکسان باشند.</a:t>
            </a:r>
          </a:p>
          <a:p>
            <a:pPr marL="0" indent="0" algn="just" rtl="1">
              <a:buNone/>
            </a:pPr>
            <a:endParaRPr lang="fa-IR" sz="1600" dirty="0">
              <a:latin typeface="Dubai" panose="020B0503030403030204" pitchFamily="34" charset="-78"/>
              <a:cs typeface="Dubai" panose="020B0503030403030204" pitchFamily="34" charset="-78"/>
            </a:endParaRPr>
          </a:p>
          <a:p>
            <a:pPr marL="0" indent="0" algn="just" rtl="1">
              <a:buNone/>
            </a:pPr>
            <a:endParaRPr lang="fa-IR" sz="400" dirty="0">
              <a:latin typeface="Dubai" panose="020B0503030403030204" pitchFamily="34" charset="-78"/>
              <a:cs typeface="Dubai" panose="020B0503030403030204" pitchFamily="34" charset="-78"/>
            </a:endParaRPr>
          </a:p>
          <a:p>
            <a:pPr marL="0" indent="0" algn="just" rtl="1">
              <a:buNone/>
            </a:pPr>
            <a:r>
              <a:rPr lang="fa-IR" sz="1600" dirty="0">
                <a:latin typeface="Dubai" panose="020B0503030403030204" pitchFamily="34" charset="-78"/>
                <a:cs typeface="Dubai" panose="020B0503030403030204" pitchFamily="34" charset="-78"/>
              </a:rPr>
              <a:t>خطا:</a:t>
            </a:r>
          </a:p>
          <a:p>
            <a:pPr marL="0" indent="0" algn="just" rtl="1">
              <a:buNone/>
            </a:pPr>
            <a:endParaRPr lang="fa-IR" sz="1600" dirty="0">
              <a:latin typeface="Dubai" panose="020B0503030403030204" pitchFamily="34" charset="-78"/>
              <a:cs typeface="Dubai" panose="020B0503030403030204" pitchFamily="34" charset="-78"/>
            </a:endParaRPr>
          </a:p>
          <a:p>
            <a:pPr marL="0" indent="0" algn="just" rtl="1">
              <a:buNone/>
            </a:pPr>
            <a:endParaRPr lang="fa-IR" sz="1600" dirty="0">
              <a:latin typeface="Dubai" panose="020B0503030403030204" pitchFamily="34" charset="-78"/>
              <a:cs typeface="Dubai" panose="020B0503030403030204" pitchFamily="34" charset="-78"/>
            </a:endParaRPr>
          </a:p>
          <a:p>
            <a:pPr marL="0" indent="0" algn="just" rtl="1">
              <a:buNone/>
            </a:pPr>
            <a:endParaRPr lang="fa-IR" sz="1600" dirty="0">
              <a:latin typeface="Dubai" panose="020B0503030403030204" pitchFamily="34" charset="-78"/>
              <a:cs typeface="Dubai" panose="020B0503030403030204" pitchFamily="34" charset="-78"/>
            </a:endParaRPr>
          </a:p>
          <a:p>
            <a:pPr marL="0" indent="0" algn="just" rtl="1">
              <a:buNone/>
            </a:pPr>
            <a:endParaRPr lang="en-US" sz="1600" dirty="0">
              <a:latin typeface="Dubai" panose="020B0503030403030204" pitchFamily="34" charset="-78"/>
              <a:cs typeface="Dubai" panose="020B0503030403030204" pitchFamily="34" charset="-78"/>
            </a:endParaRPr>
          </a:p>
        </p:txBody>
      </p:sp>
      <p:pic>
        <p:nvPicPr>
          <p:cNvPr id="7" name="Picture 6">
            <a:extLst>
              <a:ext uri="{FF2B5EF4-FFF2-40B4-BE49-F238E27FC236}">
                <a16:creationId xmlns:a16="http://schemas.microsoft.com/office/drawing/2014/main" id="{C78637E5-9E2B-4AF8-FB10-3D462D3306C5}"/>
              </a:ext>
            </a:extLst>
          </p:cNvPr>
          <p:cNvPicPr>
            <a:picLocks noChangeAspect="1"/>
          </p:cNvPicPr>
          <p:nvPr/>
        </p:nvPicPr>
        <p:blipFill rotWithShape="1">
          <a:blip r:embed="rId3"/>
          <a:srcRect l="5554" r="18023" b="11368"/>
          <a:stretch/>
        </p:blipFill>
        <p:spPr>
          <a:xfrm>
            <a:off x="365760" y="1479176"/>
            <a:ext cx="3671216" cy="162286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2799B0C-9CDB-D0AA-07DA-C3750387734C}"/>
              </a:ext>
            </a:extLst>
          </p:cNvPr>
          <p:cNvPicPr>
            <a:picLocks noChangeAspect="1"/>
          </p:cNvPicPr>
          <p:nvPr/>
        </p:nvPicPr>
        <p:blipFill rotWithShape="1">
          <a:blip r:embed="rId4"/>
          <a:srcRect l="2371" r="7681"/>
          <a:stretch/>
        </p:blipFill>
        <p:spPr>
          <a:xfrm>
            <a:off x="365760" y="3553864"/>
            <a:ext cx="3669418" cy="2365834"/>
          </a:xfrm>
          <a:prstGeom prst="rect">
            <a:avLst/>
          </a:prstGeom>
          <a:ln>
            <a:noFill/>
          </a:ln>
          <a:effectLst>
            <a:outerShdw blurRad="292100" dist="139700" dir="2700000" algn="tl" rotWithShape="0">
              <a:srgbClr val="333333">
                <a:alpha val="65000"/>
              </a:srgbClr>
            </a:outerShdw>
          </a:effectLst>
        </p:spPr>
      </p:pic>
      <p:sp>
        <p:nvSpPr>
          <p:cNvPr id="13" name="Content Placeholder 4">
            <a:extLst>
              <a:ext uri="{FF2B5EF4-FFF2-40B4-BE49-F238E27FC236}">
                <a16:creationId xmlns:a16="http://schemas.microsoft.com/office/drawing/2014/main" id="{5BF42181-019D-DA06-6D18-A5BAC520235F}"/>
              </a:ext>
            </a:extLst>
          </p:cNvPr>
          <p:cNvSpPr txBox="1">
            <a:spLocks/>
          </p:cNvSpPr>
          <p:nvPr/>
        </p:nvSpPr>
        <p:spPr>
          <a:xfrm>
            <a:off x="3980327" y="3780097"/>
            <a:ext cx="7394807" cy="1449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buFont typeface="Arial" panose="020B0604020202020204" pitchFamily="34" charset="0"/>
              <a:buNone/>
            </a:pPr>
            <a:endParaRPr lang="fa-IR" sz="1600" dirty="0">
              <a:latin typeface="Dubai" panose="020B0503030403030204" pitchFamily="34" charset="-78"/>
              <a:cs typeface="Dubai" panose="020B0503030403030204" pitchFamily="34" charset="-78"/>
            </a:endParaRPr>
          </a:p>
          <a:p>
            <a:pPr marL="0" indent="0" algn="just" rtl="1">
              <a:buFont typeface="Arial" panose="020B0604020202020204" pitchFamily="34" charset="0"/>
              <a:buNone/>
            </a:pPr>
            <a:endParaRPr lang="fa-IR" sz="1600" dirty="0">
              <a:latin typeface="Dubai" panose="020B0503030403030204" pitchFamily="34" charset="-78"/>
              <a:cs typeface="Dubai" panose="020B0503030403030204" pitchFamily="34" charset="-78"/>
            </a:endParaRPr>
          </a:p>
          <a:p>
            <a:pPr marL="0" indent="0" algn="just" rtl="1">
              <a:buFont typeface="Arial" panose="020B0604020202020204" pitchFamily="34" charset="0"/>
              <a:buNone/>
            </a:pPr>
            <a:endParaRPr lang="fa-IR" sz="1600" dirty="0">
              <a:latin typeface="Dubai" panose="020B0503030403030204" pitchFamily="34" charset="-78"/>
              <a:cs typeface="Dubai" panose="020B0503030403030204" pitchFamily="34" charset="-78"/>
            </a:endParaRPr>
          </a:p>
          <a:p>
            <a:pPr marL="0" indent="0" algn="just" rtl="1">
              <a:buFont typeface="Arial" panose="020B0604020202020204" pitchFamily="34" charset="0"/>
              <a:buNone/>
            </a:pPr>
            <a:endParaRPr lang="fa-IR" sz="1600" dirty="0">
              <a:latin typeface="Dubai" panose="020B0503030403030204" pitchFamily="34" charset="-78"/>
              <a:cs typeface="Dubai" panose="020B0503030403030204" pitchFamily="34" charset="-78"/>
            </a:endParaRPr>
          </a:p>
          <a:p>
            <a:pPr marL="0" indent="0" algn="just" rtl="1">
              <a:buFont typeface="Arial" panose="020B0604020202020204" pitchFamily="34" charset="0"/>
              <a:buNone/>
            </a:pPr>
            <a:endParaRPr lang="fa-IR" sz="1600" dirty="0">
              <a:latin typeface="Dubai" panose="020B0503030403030204" pitchFamily="34" charset="-78"/>
              <a:cs typeface="Dubai" panose="020B0503030403030204" pitchFamily="34" charset="-78"/>
            </a:endParaRPr>
          </a:p>
          <a:p>
            <a:pPr marL="0" indent="0" algn="just" rtl="1">
              <a:buFont typeface="Arial" panose="020B0604020202020204" pitchFamily="34" charset="0"/>
              <a:buNone/>
            </a:pPr>
            <a:endParaRPr lang="en-US" sz="1600" dirty="0">
              <a:latin typeface="Dubai" panose="020B0503030403030204" pitchFamily="34" charset="-78"/>
              <a:cs typeface="Dubai" panose="020B0503030403030204" pitchFamily="34" charset="-78"/>
            </a:endParaRPr>
          </a:p>
        </p:txBody>
      </p:sp>
      <p:sp>
        <p:nvSpPr>
          <p:cNvPr id="16" name="TextBox 15">
            <a:extLst>
              <a:ext uri="{FF2B5EF4-FFF2-40B4-BE49-F238E27FC236}">
                <a16:creationId xmlns:a16="http://schemas.microsoft.com/office/drawing/2014/main" id="{FD733CA3-E871-7C99-3BE4-3F471D31482D}"/>
              </a:ext>
            </a:extLst>
          </p:cNvPr>
          <p:cNvSpPr txBox="1"/>
          <p:nvPr/>
        </p:nvSpPr>
        <p:spPr>
          <a:xfrm>
            <a:off x="4459420" y="3653199"/>
            <a:ext cx="7394807" cy="2446824"/>
          </a:xfrm>
          <a:prstGeom prst="rect">
            <a:avLst/>
          </a:prstGeom>
          <a:noFill/>
        </p:spPr>
        <p:txBody>
          <a:bodyPr wrap="square" rtlCol="0">
            <a:spAutoFit/>
          </a:bodyPr>
          <a:lstStyle/>
          <a:p>
            <a:pPr algn="r" rtl="1"/>
            <a:r>
              <a:rPr lang="fa-IR" sz="1600" dirty="0">
                <a:latin typeface="Dubai" panose="020B0503030403030204" pitchFamily="34" charset="-78"/>
                <a:cs typeface="Dubai" panose="020B0503030403030204" pitchFamily="34" charset="-78"/>
              </a:rPr>
              <a:t>در این دستور هم مجددا به دلیل اینکه ورودی جدید در کلید اصلی که </a:t>
            </a:r>
            <a:r>
              <a:rPr lang="en-US" sz="1600" dirty="0" err="1">
                <a:latin typeface="Dubai" panose="020B0503030403030204" pitchFamily="34" charset="-78"/>
                <a:cs typeface="Dubai" panose="020B0503030403030204" pitchFamily="34" charset="-78"/>
              </a:rPr>
              <a:t>food_id</a:t>
            </a:r>
            <a:r>
              <a:rPr lang="fa-IR" sz="1600" dirty="0">
                <a:latin typeface="Dubai" panose="020B0503030403030204" pitchFamily="34" charset="-78"/>
                <a:cs typeface="Dubai" panose="020B0503030403030204" pitchFamily="34" charset="-78"/>
              </a:rPr>
              <a:t> است با سطر دیگری از جدول مشترک است با خطا مواجه شدیم و دستور غیرمجاز است.</a:t>
            </a:r>
          </a:p>
          <a:p>
            <a:pPr algn="r" rtl="1"/>
            <a:endParaRPr lang="fa-IR" sz="1600" dirty="0">
              <a:latin typeface="Dubai" panose="020B0503030403030204" pitchFamily="34" charset="-78"/>
              <a:cs typeface="Dubai" panose="020B0503030403030204" pitchFamily="34" charset="-78"/>
            </a:endParaRPr>
          </a:p>
          <a:p>
            <a:pPr algn="r" rtl="1"/>
            <a:endParaRPr lang="fa-IR" sz="1600" dirty="0">
              <a:latin typeface="Dubai" panose="020B0503030403030204" pitchFamily="34" charset="-78"/>
              <a:cs typeface="Dubai" panose="020B0503030403030204" pitchFamily="34" charset="-78"/>
            </a:endParaRPr>
          </a:p>
          <a:p>
            <a:pPr algn="r" rtl="1"/>
            <a:endParaRPr lang="fa-IR" sz="1600" dirty="0">
              <a:latin typeface="Dubai" panose="020B0503030403030204" pitchFamily="34" charset="-78"/>
              <a:cs typeface="Dubai" panose="020B0503030403030204" pitchFamily="34" charset="-78"/>
            </a:endParaRPr>
          </a:p>
          <a:p>
            <a:pPr algn="r" rtl="1"/>
            <a:endParaRPr lang="fa-IR" sz="1600" dirty="0">
              <a:latin typeface="Dubai" panose="020B0503030403030204" pitchFamily="34" charset="-78"/>
              <a:cs typeface="Dubai" panose="020B0503030403030204" pitchFamily="34" charset="-78"/>
            </a:endParaRPr>
          </a:p>
          <a:p>
            <a:pPr algn="r" rtl="1"/>
            <a:endParaRPr lang="fa-IR" sz="1600" dirty="0">
              <a:latin typeface="Dubai" panose="020B0503030403030204" pitchFamily="34" charset="-78"/>
              <a:cs typeface="Dubai" panose="020B0503030403030204" pitchFamily="34" charset="-78"/>
            </a:endParaRPr>
          </a:p>
          <a:p>
            <a:pPr algn="r" rtl="1"/>
            <a:r>
              <a:rPr lang="fa-IR" sz="800" dirty="0">
                <a:latin typeface="Dubai" panose="020B0503030403030204" pitchFamily="34" charset="-78"/>
                <a:cs typeface="Dubai" panose="020B0503030403030204" pitchFamily="34" charset="-78"/>
              </a:rPr>
              <a:t> </a:t>
            </a:r>
            <a:endParaRPr lang="fa-IR" sz="700" dirty="0">
              <a:latin typeface="Dubai" panose="020B0503030403030204" pitchFamily="34" charset="-78"/>
              <a:cs typeface="Dubai" panose="020B0503030403030204" pitchFamily="34" charset="-78"/>
            </a:endParaRPr>
          </a:p>
          <a:p>
            <a:pPr algn="r" rtl="1"/>
            <a:endParaRPr lang="fa-IR" sz="1600" dirty="0">
              <a:latin typeface="Dubai" panose="020B0503030403030204" pitchFamily="34" charset="-78"/>
              <a:cs typeface="Dubai" panose="020B0503030403030204" pitchFamily="34" charset="-78"/>
            </a:endParaRPr>
          </a:p>
          <a:p>
            <a:pPr algn="r" rtl="1"/>
            <a:r>
              <a:rPr lang="fa-IR" sz="1600" dirty="0">
                <a:latin typeface="Dubai" panose="020B0503030403030204" pitchFamily="34" charset="-78"/>
                <a:cs typeface="Dubai" panose="020B0503030403030204" pitchFamily="34" charset="-78"/>
              </a:rPr>
              <a:t>خطا:</a:t>
            </a:r>
            <a:endParaRPr lang="en-US" sz="1600" dirty="0">
              <a:latin typeface="Dubai" panose="020B0503030403030204" pitchFamily="34" charset="-78"/>
              <a:cs typeface="Dubai" panose="020B0503030403030204" pitchFamily="34" charset="-78"/>
            </a:endParaRPr>
          </a:p>
        </p:txBody>
      </p:sp>
      <p:pic>
        <p:nvPicPr>
          <p:cNvPr id="12" name="Picture 11">
            <a:extLst>
              <a:ext uri="{FF2B5EF4-FFF2-40B4-BE49-F238E27FC236}">
                <a16:creationId xmlns:a16="http://schemas.microsoft.com/office/drawing/2014/main" id="{C97220A1-8B5C-1D9D-4C2D-AFB94046154A}"/>
              </a:ext>
            </a:extLst>
          </p:cNvPr>
          <p:cNvPicPr>
            <a:picLocks noChangeAspect="1"/>
          </p:cNvPicPr>
          <p:nvPr/>
        </p:nvPicPr>
        <p:blipFill rotWithShape="1">
          <a:blip r:embed="rId5"/>
          <a:srcRect r="4093" b="-33819"/>
          <a:stretch/>
        </p:blipFill>
        <p:spPr>
          <a:xfrm>
            <a:off x="365760" y="3307335"/>
            <a:ext cx="11521441" cy="246529"/>
          </a:xfrm>
          <a:prstGeom prst="rect">
            <a:avLst/>
          </a:prstGeom>
        </p:spPr>
      </p:pic>
      <p:pic>
        <p:nvPicPr>
          <p:cNvPr id="15" name="Picture 14">
            <a:extLst>
              <a:ext uri="{FF2B5EF4-FFF2-40B4-BE49-F238E27FC236}">
                <a16:creationId xmlns:a16="http://schemas.microsoft.com/office/drawing/2014/main" id="{7F16E32E-151D-1646-3BF6-D94CADD10267}"/>
              </a:ext>
            </a:extLst>
          </p:cNvPr>
          <p:cNvPicPr>
            <a:picLocks noChangeAspect="1"/>
          </p:cNvPicPr>
          <p:nvPr/>
        </p:nvPicPr>
        <p:blipFill rotWithShape="1">
          <a:blip r:embed="rId6"/>
          <a:srcRect r="4384" b="4127"/>
          <a:stretch/>
        </p:blipFill>
        <p:spPr>
          <a:xfrm>
            <a:off x="368532" y="6022713"/>
            <a:ext cx="11521440" cy="154620"/>
          </a:xfrm>
          <a:prstGeom prst="rect">
            <a:avLst/>
          </a:prstGeom>
        </p:spPr>
      </p:pic>
    </p:spTree>
    <p:extLst>
      <p:ext uri="{BB962C8B-B14F-4D97-AF65-F5344CB8AC3E}">
        <p14:creationId xmlns:p14="http://schemas.microsoft.com/office/powerpoint/2010/main" val="1063250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2800350" y="3078480"/>
            <a:ext cx="4267236" cy="1426845"/>
          </a:xfrm>
        </p:spPr>
        <p:txBody>
          <a:bodyPr/>
          <a:lstStyle/>
          <a:p>
            <a:r>
              <a:rPr lang="en-US" dirty="0"/>
              <a:t>Queries</a:t>
            </a:r>
          </a:p>
        </p:txBody>
      </p:sp>
    </p:spTree>
    <p:extLst>
      <p:ext uri="{BB962C8B-B14F-4D97-AF65-F5344CB8AC3E}">
        <p14:creationId xmlns:p14="http://schemas.microsoft.com/office/powerpoint/2010/main" val="2936416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065CD-D4D2-5CDE-6341-AE218FC1C3D0}"/>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424B73D0-427B-2329-A585-C71120811D86}"/>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16BA485-FA70-8CCD-AFA9-6AEBA6E34907}"/>
              </a:ext>
            </a:extLst>
          </p:cNvPr>
          <p:cNvSpPr>
            <a:spLocks noGrp="1"/>
          </p:cNvSpPr>
          <p:nvPr>
            <p:ph type="sldNum" sz="quarter" idx="12"/>
          </p:nvPr>
        </p:nvSpPr>
        <p:spPr/>
        <p:txBody>
          <a:bodyPr/>
          <a:lstStyle/>
          <a:p>
            <a:fld id="{58FB4751-880F-D840-AAA9-3A15815CC996}" type="slidenum">
              <a:rPr lang="en-US" smtClean="0"/>
              <a:pPr/>
              <a:t>49</a:t>
            </a:fld>
            <a:endParaRPr lang="en-US" dirty="0"/>
          </a:p>
        </p:txBody>
      </p:sp>
      <p:sp>
        <p:nvSpPr>
          <p:cNvPr id="9" name="Title 8">
            <a:extLst>
              <a:ext uri="{FF2B5EF4-FFF2-40B4-BE49-F238E27FC236}">
                <a16:creationId xmlns:a16="http://schemas.microsoft.com/office/drawing/2014/main" id="{8E0DC4EF-7537-BC91-275F-B984ACBE87EB}"/>
              </a:ext>
            </a:extLst>
          </p:cNvPr>
          <p:cNvSpPr>
            <a:spLocks noGrp="1"/>
          </p:cNvSpPr>
          <p:nvPr>
            <p:ph type="title"/>
          </p:nvPr>
        </p:nvSpPr>
        <p:spPr>
          <a:xfrm>
            <a:off x="208519" y="255853"/>
            <a:ext cx="10515600" cy="676656"/>
          </a:xfrm>
        </p:spPr>
        <p:txBody>
          <a:bodyPr/>
          <a:lstStyle/>
          <a:p>
            <a:r>
              <a:rPr lang="en-US" dirty="0"/>
              <a:t>Queries</a:t>
            </a:r>
          </a:p>
        </p:txBody>
      </p:sp>
      <p:sp>
        <p:nvSpPr>
          <p:cNvPr id="10" name="Text Placeholder 9">
            <a:extLst>
              <a:ext uri="{FF2B5EF4-FFF2-40B4-BE49-F238E27FC236}">
                <a16:creationId xmlns:a16="http://schemas.microsoft.com/office/drawing/2014/main" id="{B776B1AF-28E7-2365-60A5-7FC3E44188C2}"/>
              </a:ext>
            </a:extLst>
          </p:cNvPr>
          <p:cNvSpPr>
            <a:spLocks noGrp="1"/>
          </p:cNvSpPr>
          <p:nvPr>
            <p:ph type="body" sz="quarter" idx="13"/>
          </p:nvPr>
        </p:nvSpPr>
        <p:spPr>
          <a:xfrm>
            <a:off x="6096000" y="241756"/>
            <a:ext cx="5818095" cy="882194"/>
          </a:xfrm>
          <a:solidFill>
            <a:schemeClr val="accent5">
              <a:alpha val="80000"/>
            </a:schemeClr>
          </a:solidFill>
        </p:spPr>
        <p:txBody>
          <a:bodyPr>
            <a:normAutofit/>
          </a:bodyPr>
          <a:lstStyle/>
          <a:p>
            <a:pPr algn="r" rtl="1"/>
            <a:r>
              <a:rPr lang="fa-IR" sz="1600" dirty="0">
                <a:solidFill>
                  <a:schemeClr val="bg1"/>
                </a:solidFill>
                <a:latin typeface="Dubai" panose="020B0503030403030204" pitchFamily="34" charset="-78"/>
                <a:cs typeface="Dubai" panose="020B0503030403030204" pitchFamily="34" charset="-78"/>
              </a:rPr>
              <a:t>1) مشتریان </a:t>
            </a:r>
            <a:r>
              <a:rPr lang="en-US" sz="1600" dirty="0">
                <a:solidFill>
                  <a:schemeClr val="bg1"/>
                </a:solidFill>
                <a:latin typeface="Dubai" panose="020B0503030403030204" pitchFamily="34" charset="-78"/>
                <a:cs typeface="Dubai" panose="020B0503030403030204" pitchFamily="34" charset="-78"/>
              </a:rPr>
              <a:t>VIP</a:t>
            </a:r>
            <a:r>
              <a:rPr lang="fa-IR" sz="1600" dirty="0">
                <a:solidFill>
                  <a:schemeClr val="bg1"/>
                </a:solidFill>
                <a:latin typeface="Dubai" panose="020B0503030403030204" pitchFamily="34" charset="-78"/>
                <a:cs typeface="Dubai" panose="020B0503030403030204" pitchFamily="34" charset="-78"/>
              </a:rPr>
              <a:t> با خرید بیشتر از 100 دلار.</a:t>
            </a:r>
          </a:p>
          <a:p>
            <a:pPr algn="r" rtl="1"/>
            <a:r>
              <a:rPr lang="fa-IR" sz="1600" dirty="0">
                <a:solidFill>
                  <a:schemeClr val="bg1"/>
                </a:solidFill>
                <a:latin typeface="Dubai" panose="020B0503030403030204" pitchFamily="34" charset="-78"/>
                <a:cs typeface="Dubai" panose="020B0503030403030204" pitchFamily="34" charset="-78"/>
              </a:rPr>
              <a:t>برای یافتن مشتریانی که در قرعه‌کشی ماهیانه نرم‌افزار شرکت داده می‌شوند.</a:t>
            </a:r>
            <a:endParaRPr lang="en-US" sz="1600" dirty="0">
              <a:solidFill>
                <a:schemeClr val="bg1"/>
              </a:solidFill>
              <a:latin typeface="Dubai" panose="020B0503030403030204" pitchFamily="34" charset="-78"/>
              <a:cs typeface="Dubai" panose="020B0503030403030204" pitchFamily="34" charset="-78"/>
            </a:endParaRPr>
          </a:p>
        </p:txBody>
      </p:sp>
      <p:pic>
        <p:nvPicPr>
          <p:cNvPr id="13" name="Picture 12">
            <a:extLst>
              <a:ext uri="{FF2B5EF4-FFF2-40B4-BE49-F238E27FC236}">
                <a16:creationId xmlns:a16="http://schemas.microsoft.com/office/drawing/2014/main" id="{B7A1E2F5-34A0-7ECC-DD8E-B1777B6AC88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r="5788" b="8742"/>
          <a:stretch/>
        </p:blipFill>
        <p:spPr>
          <a:xfrm>
            <a:off x="7798304" y="1259125"/>
            <a:ext cx="4115791" cy="181517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ED29B02-B787-7DCE-BA87-3192CF6F18A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l="2840" r="7125" b="14483"/>
          <a:stretch/>
        </p:blipFill>
        <p:spPr>
          <a:xfrm>
            <a:off x="318445" y="1787225"/>
            <a:ext cx="5314950" cy="843625"/>
          </a:xfrm>
          <a:prstGeom prst="rect">
            <a:avLst/>
          </a:prstGeom>
          <a:ln>
            <a:noFill/>
          </a:ln>
          <a:effectLst>
            <a:outerShdw blurRad="292100" dist="139700" dir="2700000" algn="tl" rotWithShape="0">
              <a:srgbClr val="333333">
                <a:alpha val="65000"/>
              </a:srgbClr>
            </a:outerShdw>
          </a:effectLst>
        </p:spPr>
      </p:pic>
      <p:sp>
        <p:nvSpPr>
          <p:cNvPr id="16" name="Text Placeholder 9">
            <a:extLst>
              <a:ext uri="{FF2B5EF4-FFF2-40B4-BE49-F238E27FC236}">
                <a16:creationId xmlns:a16="http://schemas.microsoft.com/office/drawing/2014/main" id="{17707CE1-6B1B-8849-F8FE-353E68B31DE6}"/>
              </a:ext>
            </a:extLst>
          </p:cNvPr>
          <p:cNvSpPr txBox="1">
            <a:spLocks/>
          </p:cNvSpPr>
          <p:nvPr/>
        </p:nvSpPr>
        <p:spPr>
          <a:xfrm>
            <a:off x="6096000" y="3279839"/>
            <a:ext cx="5818095" cy="882194"/>
          </a:xfrm>
          <a:prstGeom prst="rect">
            <a:avLst/>
          </a:prstGeom>
          <a:solidFill>
            <a:schemeClr val="accent5">
              <a:alpha val="80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rtl="1"/>
            <a:r>
              <a:rPr lang="fa-IR" sz="1600" dirty="0">
                <a:solidFill>
                  <a:schemeClr val="bg1"/>
                </a:solidFill>
                <a:latin typeface="Dubai" panose="020B0503030403030204" pitchFamily="34" charset="-78"/>
                <a:cs typeface="Dubai" panose="020B0503030403030204" pitchFamily="34" charset="-78"/>
              </a:rPr>
              <a:t>2) تراکنش‌های پس از ساعت 8 عصر.</a:t>
            </a:r>
          </a:p>
          <a:p>
            <a:pPr algn="r" rtl="1"/>
            <a:r>
              <a:rPr lang="fa-IR" sz="1600" dirty="0">
                <a:solidFill>
                  <a:schemeClr val="bg1"/>
                </a:solidFill>
                <a:latin typeface="Dubai" panose="020B0503030403030204" pitchFamily="34" charset="-78"/>
                <a:cs typeface="Dubai" panose="020B0503030403030204" pitchFamily="34" charset="-78"/>
              </a:rPr>
              <a:t>برای تحلیل آماری سفارش‌های منصوب به شام و تهیه گزارش.</a:t>
            </a:r>
            <a:endParaRPr lang="en-US" sz="1600" dirty="0">
              <a:solidFill>
                <a:schemeClr val="bg1"/>
              </a:solidFill>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CF74018E-5052-C3E6-E3EB-F16C60292D70}"/>
              </a:ext>
            </a:extLst>
          </p:cNvPr>
          <p:cNvSpPr txBox="1"/>
          <p:nvPr/>
        </p:nvSpPr>
        <p:spPr>
          <a:xfrm rot="5400000">
            <a:off x="613314" y="1021552"/>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18" name="TextBox 17">
            <a:extLst>
              <a:ext uri="{FF2B5EF4-FFF2-40B4-BE49-F238E27FC236}">
                <a16:creationId xmlns:a16="http://schemas.microsoft.com/office/drawing/2014/main" id="{2D0EA6E5-482B-8723-6DC7-AE353C24A77C}"/>
              </a:ext>
            </a:extLst>
          </p:cNvPr>
          <p:cNvSpPr txBox="1"/>
          <p:nvPr/>
        </p:nvSpPr>
        <p:spPr>
          <a:xfrm rot="5400000">
            <a:off x="7233501" y="1625622"/>
            <a:ext cx="492443" cy="1082180"/>
          </a:xfrm>
          <a:prstGeom prst="rect">
            <a:avLst/>
          </a:prstGeom>
          <a:noFill/>
        </p:spPr>
        <p:txBody>
          <a:bodyPr vert="vert270" wrap="square" rtlCol="0">
            <a:spAutoFit/>
          </a:bodyPr>
          <a:lstStyle/>
          <a:p>
            <a:r>
              <a:rPr lang="en-US" sz="2000" b="1" dirty="0">
                <a:solidFill>
                  <a:schemeClr val="bg1"/>
                </a:solidFill>
              </a:rPr>
              <a:t>Result:</a:t>
            </a:r>
          </a:p>
        </p:txBody>
      </p:sp>
      <p:pic>
        <p:nvPicPr>
          <p:cNvPr id="20" name="Picture 19">
            <a:extLst>
              <a:ext uri="{FF2B5EF4-FFF2-40B4-BE49-F238E27FC236}">
                <a16:creationId xmlns:a16="http://schemas.microsoft.com/office/drawing/2014/main" id="{AC9ACBAC-A419-9EB6-B7FC-BFDC970083C5}"/>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r="2071" b="14488"/>
          <a:stretch/>
        </p:blipFill>
        <p:spPr>
          <a:xfrm>
            <a:off x="7806033" y="4323017"/>
            <a:ext cx="4108062" cy="161105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BE4F5573-6710-A860-5315-8368681C99ED}"/>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900"/>
                    </a14:imgEffect>
                  </a14:imgLayer>
                </a14:imgProps>
              </a:ext>
            </a:extLst>
          </a:blip>
          <a:srcRect b="24215"/>
          <a:stretch/>
        </p:blipFill>
        <p:spPr>
          <a:xfrm>
            <a:off x="318446" y="4933625"/>
            <a:ext cx="5314949" cy="776930"/>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D2FF83D6-0106-31B1-AAE8-6022E7624F31}"/>
              </a:ext>
            </a:extLst>
          </p:cNvPr>
          <p:cNvSpPr txBox="1"/>
          <p:nvPr/>
        </p:nvSpPr>
        <p:spPr>
          <a:xfrm rot="5400000">
            <a:off x="565999" y="4128193"/>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24" name="TextBox 23">
            <a:extLst>
              <a:ext uri="{FF2B5EF4-FFF2-40B4-BE49-F238E27FC236}">
                <a16:creationId xmlns:a16="http://schemas.microsoft.com/office/drawing/2014/main" id="{5820E251-CEE4-B867-C198-649490706083}"/>
              </a:ext>
            </a:extLst>
          </p:cNvPr>
          <p:cNvSpPr txBox="1"/>
          <p:nvPr/>
        </p:nvSpPr>
        <p:spPr>
          <a:xfrm rot="5400000">
            <a:off x="7233501" y="4589764"/>
            <a:ext cx="492443" cy="1082180"/>
          </a:xfrm>
          <a:prstGeom prst="rect">
            <a:avLst/>
          </a:prstGeom>
          <a:noFill/>
        </p:spPr>
        <p:txBody>
          <a:bodyPr vert="vert270" wrap="square" rtlCol="0">
            <a:spAutoFit/>
          </a:bodyPr>
          <a:lstStyle/>
          <a:p>
            <a:r>
              <a:rPr lang="en-US" sz="2000" b="1" dirty="0">
                <a:solidFill>
                  <a:schemeClr val="bg1"/>
                </a:solidFill>
              </a:rPr>
              <a:t>Result:</a:t>
            </a:r>
          </a:p>
        </p:txBody>
      </p:sp>
    </p:spTree>
    <p:extLst>
      <p:ext uri="{BB962C8B-B14F-4D97-AF65-F5344CB8AC3E}">
        <p14:creationId xmlns:p14="http://schemas.microsoft.com/office/powerpoint/2010/main" val="289199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6EA56-9CF0-C60D-1E8F-E554D66759AC}"/>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50D090A1-37F8-6F54-0B8C-642AA8CF544A}"/>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4" name="Slide Number Placeholder 3">
            <a:extLst>
              <a:ext uri="{FF2B5EF4-FFF2-40B4-BE49-F238E27FC236}">
                <a16:creationId xmlns:a16="http://schemas.microsoft.com/office/drawing/2014/main" id="{FB1C32C6-835E-F317-D9FA-22840EDAA3C2}"/>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5" name="Text Placeholder 4">
            <a:extLst>
              <a:ext uri="{FF2B5EF4-FFF2-40B4-BE49-F238E27FC236}">
                <a16:creationId xmlns:a16="http://schemas.microsoft.com/office/drawing/2014/main" id="{B9F9DBDF-E7B5-6176-2317-EFB4BD6F6A03}"/>
              </a:ext>
            </a:extLst>
          </p:cNvPr>
          <p:cNvSpPr>
            <a:spLocks noGrp="1"/>
          </p:cNvSpPr>
          <p:nvPr>
            <p:ph type="body" sz="quarter" idx="13"/>
          </p:nvPr>
        </p:nvSpPr>
        <p:spPr>
          <a:xfrm>
            <a:off x="1005840" y="1259541"/>
            <a:ext cx="10515600" cy="4338917"/>
          </a:xfrm>
          <a:solidFill>
            <a:schemeClr val="tx2">
              <a:lumMod val="40000"/>
              <a:lumOff val="60000"/>
              <a:alpha val="60000"/>
            </a:schemeClr>
          </a:solidFill>
        </p:spPr>
        <p:txBody>
          <a:bodyPr>
            <a:normAutofit lnSpcReduction="10000"/>
          </a:bodyPr>
          <a:lstStyle/>
          <a:p>
            <a:pPr marL="0" marR="0" algn="justLow" rtl="1">
              <a:lnSpc>
                <a:spcPct val="115000"/>
              </a:lnSpc>
              <a:spcBef>
                <a:spcPts val="0"/>
              </a:spcBef>
              <a:spcAft>
                <a:spcPts val="0"/>
              </a:spcAft>
            </a:pPr>
            <a:endParaRPr lang="fa-IR" sz="1800" dirty="0">
              <a:effectLst/>
              <a:latin typeface="Dubai" panose="020B0503030403030204" pitchFamily="34" charset="-78"/>
              <a:ea typeface="Calibri" panose="020F0502020204030204" pitchFamily="34" charset="0"/>
              <a:cs typeface="Dubai" panose="020B0503030403030204" pitchFamily="34" charset="-78"/>
            </a:endParaRPr>
          </a:p>
          <a:p>
            <a:pPr marL="0" marR="0" algn="justLow" rtl="1">
              <a:lnSpc>
                <a:spcPct val="115000"/>
              </a:lnSpc>
              <a:spcBef>
                <a:spcPts val="0"/>
              </a:spcBef>
              <a:spcAft>
                <a:spcPts val="0"/>
              </a:spcAft>
            </a:pPr>
            <a:r>
              <a:rPr lang="ar-SA" sz="1800" dirty="0">
                <a:effectLst/>
                <a:latin typeface="Dubai" panose="020B0503030403030204" pitchFamily="34" charset="-78"/>
                <a:ea typeface="Calibri" panose="020F0502020204030204" pitchFamily="34" charset="0"/>
                <a:cs typeface="Dubai" panose="020B0503030403030204" pitchFamily="34" charset="-78"/>
              </a:rPr>
              <a:t>اساس کار این سرویس اینطور خواهد بود که مشتر</a:t>
            </a:r>
            <a:r>
              <a:rPr lang="fa-IR" sz="1800" dirty="0">
                <a:effectLst/>
                <a:latin typeface="Dubai" panose="020B0503030403030204" pitchFamily="34" charset="-78"/>
                <a:ea typeface="Calibri" panose="020F0502020204030204" pitchFamily="34" charset="0"/>
                <a:cs typeface="Dubai" panose="020B0503030403030204" pitchFamily="34" charset="-78"/>
              </a:rPr>
              <a:t>ی‌</a:t>
            </a:r>
            <a:r>
              <a:rPr lang="ar-SA" sz="1800" dirty="0">
                <a:effectLst/>
                <a:latin typeface="Dubai" panose="020B0503030403030204" pitchFamily="34" charset="-78"/>
                <a:ea typeface="Calibri" panose="020F0502020204030204" pitchFamily="34" charset="0"/>
                <a:cs typeface="Dubai" panose="020B0503030403030204" pitchFamily="34" charset="-78"/>
              </a:rPr>
              <a:t>ها باید از سرویس های مختلف غذا یک غذا را انتخاب میکنند و با پرداخت هزینه غذا باید به آن</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دلیور شود. برای اینکار باید یک پایگاه داده برای مشتری</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و رستوران</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و تراکنش</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و سیستم دلیوری داشته باشیم. برای دسترسی بهتر و کارایی بیشتر دیتابیس بهتر است کل این داده</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را به صورت جداول جدا از هم طراحی کنیم که با کلیدهای خارجی با هم ارتباط دارند.</a:t>
            </a:r>
            <a:endParaRPr lang="en-US" sz="1800" dirty="0">
              <a:effectLst/>
              <a:latin typeface="Dubai" panose="020B0503030403030204" pitchFamily="34" charset="-78"/>
              <a:ea typeface="Arial" panose="020B0604020202020204" pitchFamily="34" charset="0"/>
              <a:cs typeface="Dubai" panose="020B0503030403030204" pitchFamily="34" charset="-78"/>
            </a:endParaRPr>
          </a:p>
          <a:p>
            <a:pPr marL="0" marR="0" algn="justLow" rtl="1">
              <a:lnSpc>
                <a:spcPct val="115000"/>
              </a:lnSpc>
              <a:spcBef>
                <a:spcPts val="0"/>
              </a:spcBef>
              <a:spcAft>
                <a:spcPts val="0"/>
              </a:spcAft>
            </a:pPr>
            <a:r>
              <a:rPr lang="en-US" sz="1800" dirty="0">
                <a:effectLst/>
                <a:latin typeface="Dubai" panose="020B0503030403030204" pitchFamily="34" charset="-78"/>
                <a:ea typeface="Calibri" panose="020F0502020204030204" pitchFamily="34" charset="0"/>
                <a:cs typeface="Dubai" panose="020B0503030403030204" pitchFamily="34" charset="-78"/>
              </a:rPr>
              <a:t> </a:t>
            </a:r>
            <a:endParaRPr lang="en-US" sz="1800" dirty="0">
              <a:effectLst/>
              <a:latin typeface="Dubai" panose="020B0503030403030204" pitchFamily="34" charset="-78"/>
              <a:ea typeface="Arial" panose="020B0604020202020204" pitchFamily="34" charset="0"/>
              <a:cs typeface="Dubai" panose="020B0503030403030204" pitchFamily="34" charset="-78"/>
            </a:endParaRPr>
          </a:p>
          <a:p>
            <a:pPr marL="0" marR="0" algn="justLow" rtl="1">
              <a:lnSpc>
                <a:spcPct val="115000"/>
              </a:lnSpc>
              <a:spcBef>
                <a:spcPts val="0"/>
              </a:spcBef>
              <a:spcAft>
                <a:spcPts val="0"/>
              </a:spcAft>
            </a:pPr>
            <a:r>
              <a:rPr lang="ar-SA" sz="1800" dirty="0">
                <a:effectLst/>
                <a:latin typeface="Dubai" panose="020B0503030403030204" pitchFamily="34" charset="-78"/>
                <a:ea typeface="Calibri" panose="020F0502020204030204" pitchFamily="34" charset="0"/>
                <a:cs typeface="Dubai" panose="020B0503030403030204" pitchFamily="34" charset="-78"/>
              </a:rPr>
              <a:t>به طور کلی ما باید سیستمی طراحی کنیم برای موارد زیر جدولی داشته باشیم:</a:t>
            </a:r>
            <a:endParaRPr lang="en-US" sz="1800" dirty="0">
              <a:effectLst/>
              <a:latin typeface="Dubai" panose="020B0503030403030204" pitchFamily="34" charset="-78"/>
              <a:ea typeface="Arial" panose="020B0604020202020204" pitchFamily="34" charset="0"/>
              <a:cs typeface="Dubai" panose="020B0503030403030204" pitchFamily="34" charset="-78"/>
            </a:endParaRPr>
          </a:p>
          <a:p>
            <a:pPr marL="342900" marR="0" lvl="0" indent="-342900" algn="justLow" rtl="1">
              <a:lnSpc>
                <a:spcPct val="115000"/>
              </a:lnSpc>
              <a:spcBef>
                <a:spcPts val="0"/>
              </a:spcBef>
              <a:spcAft>
                <a:spcPts val="0"/>
              </a:spcAft>
              <a:buFont typeface="Arial" panose="020B0604020202020204" pitchFamily="34" charset="0"/>
              <a:buChar char="●"/>
            </a:pP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رستوران</a:t>
            </a:r>
            <a:r>
              <a:rPr lang="fa-IR" sz="1800" u="none" strike="noStrike" dirty="0">
                <a:effectLst/>
                <a:latin typeface="Dubai" panose="020B0503030403030204" pitchFamily="34" charset="-78"/>
                <a:ea typeface="Calibri" panose="020F0502020204030204" pitchFamily="34" charset="0"/>
                <a:cs typeface="Dubai" panose="020B0503030403030204" pitchFamily="34" charset="-78"/>
              </a:rPr>
              <a:t>‌</a:t>
            </a: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ها و غذاها </a:t>
            </a:r>
            <a:endParaRPr lang="en-US" sz="1800" u="none" strike="noStrike" dirty="0">
              <a:effectLst/>
              <a:latin typeface="Dubai" panose="020B0503030403030204" pitchFamily="34" charset="-78"/>
              <a:ea typeface="Arial" panose="020B0604020202020204" pitchFamily="34" charset="0"/>
              <a:cs typeface="Dubai" panose="020B0503030403030204" pitchFamily="34" charset="-78"/>
            </a:endParaRPr>
          </a:p>
          <a:p>
            <a:pPr marL="342900" marR="0" lvl="0" indent="-342900" algn="justLow" rtl="1">
              <a:lnSpc>
                <a:spcPct val="115000"/>
              </a:lnSpc>
              <a:spcBef>
                <a:spcPts val="0"/>
              </a:spcBef>
              <a:spcAft>
                <a:spcPts val="0"/>
              </a:spcAft>
              <a:buFont typeface="Arial" panose="020B0604020202020204" pitchFamily="34" charset="0"/>
              <a:buChar char="●"/>
            </a:pP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مشتری</a:t>
            </a:r>
            <a:r>
              <a:rPr lang="fa-IR" sz="1800" u="none" strike="noStrike" dirty="0">
                <a:effectLst/>
                <a:latin typeface="Dubai" panose="020B0503030403030204" pitchFamily="34" charset="-78"/>
                <a:ea typeface="Calibri" panose="020F0502020204030204" pitchFamily="34" charset="0"/>
                <a:cs typeface="Dubai" panose="020B0503030403030204" pitchFamily="34" charset="-78"/>
              </a:rPr>
              <a:t>‌</a:t>
            </a: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ها </a:t>
            </a:r>
            <a:endParaRPr lang="en-US" sz="1800" u="none" strike="noStrike" dirty="0">
              <a:effectLst/>
              <a:latin typeface="Dubai" panose="020B0503030403030204" pitchFamily="34" charset="-78"/>
              <a:ea typeface="Arial" panose="020B0604020202020204" pitchFamily="34" charset="0"/>
              <a:cs typeface="Dubai" panose="020B0503030403030204" pitchFamily="34" charset="-78"/>
            </a:endParaRPr>
          </a:p>
          <a:p>
            <a:pPr marL="342900" marR="0" lvl="0" indent="-342900" algn="justLow" rtl="1">
              <a:lnSpc>
                <a:spcPct val="115000"/>
              </a:lnSpc>
              <a:spcBef>
                <a:spcPts val="0"/>
              </a:spcBef>
              <a:spcAft>
                <a:spcPts val="0"/>
              </a:spcAft>
              <a:buFont typeface="Arial" panose="020B0604020202020204" pitchFamily="34" charset="0"/>
              <a:buChar char="●"/>
            </a:pP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تراکنش</a:t>
            </a:r>
            <a:r>
              <a:rPr lang="fa-IR" sz="1800" u="none" strike="noStrike" dirty="0">
                <a:effectLst/>
                <a:latin typeface="Dubai" panose="020B0503030403030204" pitchFamily="34" charset="-78"/>
                <a:ea typeface="Calibri" panose="020F0502020204030204" pitchFamily="34" charset="0"/>
                <a:cs typeface="Dubai" panose="020B0503030403030204" pitchFamily="34" charset="-78"/>
              </a:rPr>
              <a:t>‌</a:t>
            </a: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های خریدها</a:t>
            </a:r>
            <a:endParaRPr lang="en-US" sz="1800" u="none" strike="noStrike" dirty="0">
              <a:effectLst/>
              <a:latin typeface="Dubai" panose="020B0503030403030204" pitchFamily="34" charset="-78"/>
              <a:ea typeface="Arial" panose="020B0604020202020204" pitchFamily="34" charset="0"/>
              <a:cs typeface="Dubai" panose="020B0503030403030204" pitchFamily="34" charset="-78"/>
            </a:endParaRPr>
          </a:p>
          <a:p>
            <a:pPr marL="342900" marR="0" lvl="0" indent="-342900" algn="justLow" rtl="1">
              <a:lnSpc>
                <a:spcPct val="115000"/>
              </a:lnSpc>
              <a:spcBef>
                <a:spcPts val="0"/>
              </a:spcBef>
              <a:spcAft>
                <a:spcPts val="0"/>
              </a:spcAft>
              <a:buFont typeface="Arial" panose="020B0604020202020204" pitchFamily="34" charset="0"/>
              <a:buChar char="●"/>
            </a:pPr>
            <a:r>
              <a:rPr lang="ar-SA" sz="1800" u="none" strike="noStrike" dirty="0">
                <a:effectLst/>
                <a:latin typeface="Dubai" panose="020B0503030403030204" pitchFamily="34" charset="-78"/>
                <a:ea typeface="Calibri" panose="020F0502020204030204" pitchFamily="34" charset="0"/>
                <a:cs typeface="Dubai" panose="020B0503030403030204" pitchFamily="34" charset="-78"/>
              </a:rPr>
              <a:t>حمل و نقل و تحویل غذا</a:t>
            </a:r>
            <a:endParaRPr lang="en-US" sz="1800" u="none" strike="noStrike" dirty="0">
              <a:effectLst/>
              <a:latin typeface="Dubai" panose="020B0503030403030204" pitchFamily="34" charset="-78"/>
              <a:ea typeface="Arial" panose="020B0604020202020204" pitchFamily="34" charset="0"/>
              <a:cs typeface="Dubai" panose="020B0503030403030204" pitchFamily="34" charset="-78"/>
            </a:endParaRPr>
          </a:p>
          <a:p>
            <a:pPr algn="justLow" rtl="1"/>
            <a:r>
              <a:rPr lang="ar-SA" sz="1800" dirty="0">
                <a:effectLst/>
                <a:latin typeface="Dubai" panose="020B0503030403030204" pitchFamily="34" charset="-78"/>
                <a:ea typeface="Calibri" panose="020F0502020204030204" pitchFamily="34" charset="0"/>
                <a:cs typeface="Dubai" panose="020B0503030403030204" pitchFamily="34" charset="-78"/>
              </a:rPr>
              <a:t>کلیات طراحی به این صورت است که برای جدول</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های مختلف برای این سیستم ما یک </a:t>
            </a:r>
            <a:r>
              <a:rPr lang="en-US" sz="1800" dirty="0">
                <a:effectLst/>
                <a:latin typeface="Dubai" panose="020B0503030403030204" pitchFamily="34" charset="-78"/>
                <a:ea typeface="Calibri" panose="020F0502020204030204" pitchFamily="34" charset="0"/>
                <a:cs typeface="Dubai" panose="020B0503030403030204" pitchFamily="34" charset="-78"/>
              </a:rPr>
              <a:t>ID</a:t>
            </a:r>
            <a:r>
              <a:rPr lang="ar-SA" sz="1800" dirty="0">
                <a:effectLst/>
                <a:latin typeface="Dubai" panose="020B0503030403030204" pitchFamily="34" charset="-78"/>
                <a:ea typeface="Calibri" panose="020F0502020204030204" pitchFamily="34" charset="0"/>
                <a:cs typeface="Dubai" panose="020B0503030403030204" pitchFamily="34" charset="-78"/>
              </a:rPr>
              <a:t> اختصاصی داریم مثل شماره دانشجویی برای جداول مربوط به دانشگاه. اینجا برای مشتری</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 سرویس</a:t>
            </a:r>
            <a:r>
              <a:rPr lang="fa-IR" sz="1800" dirty="0">
                <a:effectLst/>
                <a:latin typeface="Dubai" panose="020B0503030403030204" pitchFamily="34" charset="-78"/>
                <a:ea typeface="Calibri" panose="020F0502020204030204" pitchFamily="34" charset="0"/>
                <a:cs typeface="Dubai" panose="020B0503030403030204" pitchFamily="34" charset="-78"/>
              </a:rPr>
              <a:t>‌</a:t>
            </a:r>
            <a:r>
              <a:rPr lang="ar-SA" sz="1800" dirty="0">
                <a:effectLst/>
                <a:latin typeface="Dubai" panose="020B0503030403030204" pitchFamily="34" charset="-78"/>
                <a:ea typeface="Calibri" panose="020F0502020204030204" pitchFamily="34" charset="0"/>
                <a:cs typeface="Dubai" panose="020B0503030403030204" pitchFamily="34" charset="-78"/>
              </a:rPr>
              <a:t>های ارا</a:t>
            </a:r>
            <a:r>
              <a:rPr lang="fa-IR" sz="1800" dirty="0">
                <a:effectLst/>
                <a:latin typeface="Dubai" panose="020B0503030403030204" pitchFamily="34" charset="-78"/>
                <a:ea typeface="Calibri" panose="020F0502020204030204" pitchFamily="34" charset="0"/>
                <a:cs typeface="Dubai" panose="020B0503030403030204" pitchFamily="34" charset="-78"/>
              </a:rPr>
              <a:t>ئ</a:t>
            </a:r>
            <a:r>
              <a:rPr lang="ar-SA" sz="1800" dirty="0">
                <a:effectLst/>
                <a:latin typeface="Dubai" panose="020B0503030403030204" pitchFamily="34" charset="-78"/>
                <a:ea typeface="Calibri" panose="020F0502020204030204" pitchFamily="34" charset="0"/>
                <a:cs typeface="Dubai" panose="020B0503030403030204" pitchFamily="34" charset="-78"/>
              </a:rPr>
              <a:t>ه دهنده غذا و انواع غذا و سفارش و پیک و … یک </a:t>
            </a:r>
            <a:r>
              <a:rPr lang="en-US" sz="1800" dirty="0">
                <a:effectLst/>
                <a:latin typeface="Dubai" panose="020B0503030403030204" pitchFamily="34" charset="-78"/>
                <a:ea typeface="Calibri" panose="020F0502020204030204" pitchFamily="34" charset="0"/>
                <a:cs typeface="Dubai" panose="020B0503030403030204" pitchFamily="34" charset="-78"/>
              </a:rPr>
              <a:t>ID</a:t>
            </a:r>
            <a:r>
              <a:rPr lang="ar-SA" sz="1800" dirty="0">
                <a:effectLst/>
                <a:latin typeface="Dubai" panose="020B0503030403030204" pitchFamily="34" charset="-78"/>
                <a:ea typeface="Calibri" panose="020F0502020204030204" pitchFamily="34" charset="0"/>
                <a:cs typeface="Dubai" panose="020B0503030403030204" pitchFamily="34" charset="-78"/>
              </a:rPr>
              <a:t> </a:t>
            </a:r>
            <a:r>
              <a:rPr lang="fa-IR" sz="1800" dirty="0">
                <a:effectLst/>
                <a:latin typeface="Dubai" panose="020B0503030403030204" pitchFamily="34" charset="-78"/>
                <a:ea typeface="Calibri" panose="020F0502020204030204" pitchFamily="34" charset="0"/>
                <a:cs typeface="Dubai" panose="020B0503030403030204" pitchFamily="34" charset="-78"/>
              </a:rPr>
              <a:t>در نظر می‌گیریم.</a:t>
            </a:r>
            <a:endParaRPr lang="en-US" dirty="0">
              <a:latin typeface="Dubai" panose="020B0503030403030204" pitchFamily="34" charset="-78"/>
              <a:cs typeface="Dubai" panose="020B0503030403030204" pitchFamily="34" charset="-78"/>
            </a:endParaRPr>
          </a:p>
        </p:txBody>
      </p:sp>
      <p:sp>
        <p:nvSpPr>
          <p:cNvPr id="6" name="Title 5">
            <a:extLst>
              <a:ext uri="{FF2B5EF4-FFF2-40B4-BE49-F238E27FC236}">
                <a16:creationId xmlns:a16="http://schemas.microsoft.com/office/drawing/2014/main" id="{A40007B2-AFD2-B04B-2441-A96D1CA860AB}"/>
              </a:ext>
            </a:extLst>
          </p:cNvPr>
          <p:cNvSpPr>
            <a:spLocks noGrp="1"/>
          </p:cNvSpPr>
          <p:nvPr>
            <p:ph type="title"/>
          </p:nvPr>
        </p:nvSpPr>
        <p:spPr>
          <a:xfrm>
            <a:off x="838200" y="431740"/>
            <a:ext cx="10515600" cy="679884"/>
          </a:xfrm>
        </p:spPr>
        <p:txBody>
          <a:bodyPr/>
          <a:lstStyle/>
          <a:p>
            <a:r>
              <a:rPr lang="fa-IR" sz="3600" dirty="0">
                <a:latin typeface="Dubai" panose="020B0503030403030204" pitchFamily="34" charset="-78"/>
                <a:cs typeface="Dubai" panose="020B0503030403030204" pitchFamily="34" charset="-78"/>
              </a:rPr>
              <a:t>فاز اول – جدول موجودیت‌ها</a:t>
            </a:r>
            <a:endParaRPr lang="en-US" sz="36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8895819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065CD-D4D2-5CDE-6341-AE218FC1C3D0}"/>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424B73D0-427B-2329-A585-C71120811D86}"/>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16BA485-FA70-8CCD-AFA9-6AEBA6E34907}"/>
              </a:ext>
            </a:extLst>
          </p:cNvPr>
          <p:cNvSpPr>
            <a:spLocks noGrp="1"/>
          </p:cNvSpPr>
          <p:nvPr>
            <p:ph type="sldNum" sz="quarter" idx="12"/>
          </p:nvPr>
        </p:nvSpPr>
        <p:spPr/>
        <p:txBody>
          <a:bodyPr/>
          <a:lstStyle/>
          <a:p>
            <a:fld id="{58FB4751-880F-D840-AAA9-3A15815CC996}" type="slidenum">
              <a:rPr lang="en-US" smtClean="0"/>
              <a:pPr/>
              <a:t>50</a:t>
            </a:fld>
            <a:endParaRPr lang="en-US" dirty="0"/>
          </a:p>
        </p:txBody>
      </p:sp>
      <p:sp>
        <p:nvSpPr>
          <p:cNvPr id="9" name="Title 8">
            <a:extLst>
              <a:ext uri="{FF2B5EF4-FFF2-40B4-BE49-F238E27FC236}">
                <a16:creationId xmlns:a16="http://schemas.microsoft.com/office/drawing/2014/main" id="{8E0DC4EF-7537-BC91-275F-B984ACBE87EB}"/>
              </a:ext>
            </a:extLst>
          </p:cNvPr>
          <p:cNvSpPr>
            <a:spLocks noGrp="1"/>
          </p:cNvSpPr>
          <p:nvPr>
            <p:ph type="title"/>
          </p:nvPr>
        </p:nvSpPr>
        <p:spPr>
          <a:xfrm>
            <a:off x="208519" y="255853"/>
            <a:ext cx="10515600" cy="676656"/>
          </a:xfrm>
        </p:spPr>
        <p:txBody>
          <a:bodyPr/>
          <a:lstStyle/>
          <a:p>
            <a:r>
              <a:rPr lang="en-US" dirty="0"/>
              <a:t>Queries</a:t>
            </a:r>
          </a:p>
        </p:txBody>
      </p:sp>
      <p:sp>
        <p:nvSpPr>
          <p:cNvPr id="10" name="Text Placeholder 9">
            <a:extLst>
              <a:ext uri="{FF2B5EF4-FFF2-40B4-BE49-F238E27FC236}">
                <a16:creationId xmlns:a16="http://schemas.microsoft.com/office/drawing/2014/main" id="{B776B1AF-28E7-2365-60A5-7FC3E44188C2}"/>
              </a:ext>
            </a:extLst>
          </p:cNvPr>
          <p:cNvSpPr>
            <a:spLocks noGrp="1"/>
          </p:cNvSpPr>
          <p:nvPr>
            <p:ph type="body" sz="quarter" idx="13"/>
          </p:nvPr>
        </p:nvSpPr>
        <p:spPr>
          <a:xfrm>
            <a:off x="6096000" y="241756"/>
            <a:ext cx="5818095" cy="882194"/>
          </a:xfrm>
          <a:solidFill>
            <a:schemeClr val="accent5">
              <a:alpha val="80000"/>
            </a:schemeClr>
          </a:solidFill>
        </p:spPr>
        <p:txBody>
          <a:bodyPr>
            <a:normAutofit/>
          </a:bodyPr>
          <a:lstStyle/>
          <a:p>
            <a:pPr algn="r" rtl="1"/>
            <a:r>
              <a:rPr lang="en-US" sz="1600" dirty="0">
                <a:solidFill>
                  <a:schemeClr val="bg1"/>
                </a:solidFill>
                <a:latin typeface="Dubai" panose="020B0503030403030204" pitchFamily="34" charset="-78"/>
                <a:cs typeface="Dubai" panose="020B0503030403030204" pitchFamily="34" charset="-78"/>
              </a:rPr>
              <a:t>3</a:t>
            </a:r>
            <a:r>
              <a:rPr lang="fa-IR" sz="1600" dirty="0">
                <a:solidFill>
                  <a:schemeClr val="bg1"/>
                </a:solidFill>
                <a:latin typeface="Dubai" panose="020B0503030403030204" pitchFamily="34" charset="-78"/>
                <a:cs typeface="Dubai" panose="020B0503030403030204" pitchFamily="34" charset="-78"/>
              </a:rPr>
              <a:t>) سفارش‌هایی شامل غذای دریایی بوده‌اند اما پیش‌غذایی نداشته‌اند.</a:t>
            </a:r>
          </a:p>
          <a:p>
            <a:pPr algn="r" rtl="1"/>
            <a:r>
              <a:rPr lang="fa-IR" sz="1600" dirty="0">
                <a:solidFill>
                  <a:schemeClr val="bg1"/>
                </a:solidFill>
                <a:latin typeface="Dubai" panose="020B0503030403030204" pitchFamily="34" charset="-78"/>
                <a:cs typeface="Dubai" panose="020B0503030403030204" pitchFamily="34" charset="-78"/>
              </a:rPr>
              <a:t>برای ارسال آفرهای تخفیف روی پیش‌غذاهای غیر از ماست که سردی نکنند.</a:t>
            </a:r>
            <a:endParaRPr lang="en-US" sz="1600" dirty="0">
              <a:solidFill>
                <a:schemeClr val="bg1"/>
              </a:solidFill>
              <a:latin typeface="Dubai" panose="020B0503030403030204" pitchFamily="34" charset="-78"/>
              <a:cs typeface="Dubai" panose="020B0503030403030204" pitchFamily="34" charset="-78"/>
            </a:endParaRPr>
          </a:p>
        </p:txBody>
      </p:sp>
      <p:sp>
        <p:nvSpPr>
          <p:cNvPr id="16" name="Text Placeholder 9">
            <a:extLst>
              <a:ext uri="{FF2B5EF4-FFF2-40B4-BE49-F238E27FC236}">
                <a16:creationId xmlns:a16="http://schemas.microsoft.com/office/drawing/2014/main" id="{17707CE1-6B1B-8849-F8FE-353E68B31DE6}"/>
              </a:ext>
            </a:extLst>
          </p:cNvPr>
          <p:cNvSpPr txBox="1">
            <a:spLocks/>
          </p:cNvSpPr>
          <p:nvPr/>
        </p:nvSpPr>
        <p:spPr>
          <a:xfrm>
            <a:off x="6096000" y="3279839"/>
            <a:ext cx="5818095" cy="882194"/>
          </a:xfrm>
          <a:prstGeom prst="rect">
            <a:avLst/>
          </a:prstGeom>
          <a:solidFill>
            <a:schemeClr val="accent5">
              <a:alpha val="80000"/>
            </a:schemeClr>
          </a:solidFill>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rtl="1"/>
            <a:r>
              <a:rPr lang="en-US" sz="1600" dirty="0">
                <a:solidFill>
                  <a:schemeClr val="bg1"/>
                </a:solidFill>
                <a:latin typeface="Dubai" panose="020B0503030403030204" pitchFamily="34" charset="-78"/>
                <a:cs typeface="Dubai" panose="020B0503030403030204" pitchFamily="34" charset="-78"/>
              </a:rPr>
              <a:t>4</a:t>
            </a:r>
            <a:r>
              <a:rPr lang="fa-IR" sz="1600" dirty="0">
                <a:solidFill>
                  <a:schemeClr val="bg1"/>
                </a:solidFill>
                <a:latin typeface="Dubai" panose="020B0503030403030204" pitchFamily="34" charset="-78"/>
                <a:cs typeface="Dubai" panose="020B0503030403030204" pitchFamily="34" charset="-78"/>
              </a:rPr>
              <a:t>) سفارش‌هایی که با سفارش شماره یک در غذا اشتراک دارند.</a:t>
            </a:r>
          </a:p>
          <a:p>
            <a:pPr algn="r" rtl="1"/>
            <a:r>
              <a:rPr lang="fa-IR" sz="1600" dirty="0">
                <a:solidFill>
                  <a:schemeClr val="bg1"/>
                </a:solidFill>
                <a:latin typeface="Dubai" panose="020B0503030403030204" pitchFamily="34" charset="-78"/>
                <a:cs typeface="Dubai" panose="020B0503030403030204" pitchFamily="34" charset="-78"/>
              </a:rPr>
              <a:t>بررسی تاثیر تبلیغی که در فضای مجازی با این غذاها کردیم. (مثلا اردر 1 بوده است.)</a:t>
            </a:r>
            <a:endParaRPr lang="en-US" sz="1600" dirty="0">
              <a:solidFill>
                <a:schemeClr val="bg1"/>
              </a:solidFill>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CF74018E-5052-C3E6-E3EB-F16C60292D70}"/>
              </a:ext>
            </a:extLst>
          </p:cNvPr>
          <p:cNvSpPr txBox="1"/>
          <p:nvPr/>
        </p:nvSpPr>
        <p:spPr>
          <a:xfrm rot="5400000">
            <a:off x="566000" y="1443364"/>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18" name="TextBox 17">
            <a:extLst>
              <a:ext uri="{FF2B5EF4-FFF2-40B4-BE49-F238E27FC236}">
                <a16:creationId xmlns:a16="http://schemas.microsoft.com/office/drawing/2014/main" id="{2D0EA6E5-482B-8723-6DC7-AE353C24A77C}"/>
              </a:ext>
            </a:extLst>
          </p:cNvPr>
          <p:cNvSpPr txBox="1"/>
          <p:nvPr/>
        </p:nvSpPr>
        <p:spPr>
          <a:xfrm rot="5400000">
            <a:off x="7233500" y="1587362"/>
            <a:ext cx="492443" cy="1082180"/>
          </a:xfrm>
          <a:prstGeom prst="rect">
            <a:avLst/>
          </a:prstGeom>
          <a:noFill/>
        </p:spPr>
        <p:txBody>
          <a:bodyPr vert="vert270" wrap="square" rtlCol="0">
            <a:spAutoFit/>
          </a:bodyPr>
          <a:lstStyle/>
          <a:p>
            <a:r>
              <a:rPr lang="en-US" sz="2000" b="1" dirty="0">
                <a:solidFill>
                  <a:schemeClr val="bg1"/>
                </a:solidFill>
              </a:rPr>
              <a:t>Result:</a:t>
            </a:r>
          </a:p>
        </p:txBody>
      </p:sp>
      <p:sp>
        <p:nvSpPr>
          <p:cNvPr id="23" name="TextBox 22">
            <a:extLst>
              <a:ext uri="{FF2B5EF4-FFF2-40B4-BE49-F238E27FC236}">
                <a16:creationId xmlns:a16="http://schemas.microsoft.com/office/drawing/2014/main" id="{D2FF83D6-0106-31B1-AAE8-6022E7624F31}"/>
              </a:ext>
            </a:extLst>
          </p:cNvPr>
          <p:cNvSpPr txBox="1"/>
          <p:nvPr/>
        </p:nvSpPr>
        <p:spPr>
          <a:xfrm rot="5400000">
            <a:off x="565999" y="4369834"/>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24" name="TextBox 23">
            <a:extLst>
              <a:ext uri="{FF2B5EF4-FFF2-40B4-BE49-F238E27FC236}">
                <a16:creationId xmlns:a16="http://schemas.microsoft.com/office/drawing/2014/main" id="{5820E251-CEE4-B867-C198-649490706083}"/>
              </a:ext>
            </a:extLst>
          </p:cNvPr>
          <p:cNvSpPr txBox="1"/>
          <p:nvPr/>
        </p:nvSpPr>
        <p:spPr>
          <a:xfrm rot="5400000">
            <a:off x="7233501" y="4505419"/>
            <a:ext cx="492443" cy="1082180"/>
          </a:xfrm>
          <a:prstGeom prst="rect">
            <a:avLst/>
          </a:prstGeom>
          <a:noFill/>
        </p:spPr>
        <p:txBody>
          <a:bodyPr vert="vert270" wrap="square" rtlCol="0">
            <a:spAutoFit/>
          </a:bodyPr>
          <a:lstStyle/>
          <a:p>
            <a:r>
              <a:rPr lang="en-US" sz="2000" b="1" dirty="0">
                <a:solidFill>
                  <a:schemeClr val="bg1"/>
                </a:solidFill>
              </a:rPr>
              <a:t>Result:</a:t>
            </a:r>
          </a:p>
        </p:txBody>
      </p:sp>
      <p:pic>
        <p:nvPicPr>
          <p:cNvPr id="3" name="Picture 2">
            <a:extLst>
              <a:ext uri="{FF2B5EF4-FFF2-40B4-BE49-F238E27FC236}">
                <a16:creationId xmlns:a16="http://schemas.microsoft.com/office/drawing/2014/main" id="{24F3B85E-C34D-DF87-7C89-A45A579C9B0A}"/>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r="31138"/>
          <a:stretch/>
        </p:blipFill>
        <p:spPr>
          <a:xfrm>
            <a:off x="7818119" y="1147430"/>
            <a:ext cx="940419" cy="2035264"/>
          </a:xfrm>
          <a:prstGeom prst="rect">
            <a:avLst/>
          </a:prstGeom>
        </p:spPr>
      </p:pic>
      <p:pic>
        <p:nvPicPr>
          <p:cNvPr id="12" name="Picture 11">
            <a:extLst>
              <a:ext uri="{FF2B5EF4-FFF2-40B4-BE49-F238E27FC236}">
                <a16:creationId xmlns:a16="http://schemas.microsoft.com/office/drawing/2014/main" id="{44347DE7-BECF-A4D8-70D3-3D7A8414A1A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1154314" y="1074246"/>
            <a:ext cx="3874281" cy="2484742"/>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C8F5A75-9CE8-2448-555F-541DDACBA51D}"/>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r="32523" b="19660"/>
          <a:stretch/>
        </p:blipFill>
        <p:spPr>
          <a:xfrm>
            <a:off x="7818119" y="4524436"/>
            <a:ext cx="940419" cy="1085523"/>
          </a:xfrm>
          <a:prstGeom prst="rect">
            <a:avLst/>
          </a:prstGeom>
        </p:spPr>
      </p:pic>
      <p:pic>
        <p:nvPicPr>
          <p:cNvPr id="25" name="Picture 24">
            <a:extLst>
              <a:ext uri="{FF2B5EF4-FFF2-40B4-BE49-F238E27FC236}">
                <a16:creationId xmlns:a16="http://schemas.microsoft.com/office/drawing/2014/main" id="{6C73388E-B182-1571-0407-259810C8846B}"/>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900"/>
                    </a14:imgEffect>
                  </a14:imgLayer>
                </a14:imgProps>
              </a:ext>
            </a:extLst>
          </a:blip>
          <a:stretch>
            <a:fillRect/>
          </a:stretch>
        </p:blipFill>
        <p:spPr>
          <a:xfrm>
            <a:off x="1154313" y="4364475"/>
            <a:ext cx="3874281" cy="1729043"/>
          </a:xfrm>
          <a:prstGeom prst="rect">
            <a:avLst/>
          </a:prstGeom>
        </p:spPr>
      </p:pic>
    </p:spTree>
    <p:extLst>
      <p:ext uri="{BB962C8B-B14F-4D97-AF65-F5344CB8AC3E}">
        <p14:creationId xmlns:p14="http://schemas.microsoft.com/office/powerpoint/2010/main" val="1831913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065CD-D4D2-5CDE-6341-AE218FC1C3D0}"/>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424B73D0-427B-2329-A585-C71120811D86}"/>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16BA485-FA70-8CCD-AFA9-6AEBA6E34907}"/>
              </a:ext>
            </a:extLst>
          </p:cNvPr>
          <p:cNvSpPr>
            <a:spLocks noGrp="1"/>
          </p:cNvSpPr>
          <p:nvPr>
            <p:ph type="sldNum" sz="quarter" idx="12"/>
          </p:nvPr>
        </p:nvSpPr>
        <p:spPr/>
        <p:txBody>
          <a:bodyPr/>
          <a:lstStyle/>
          <a:p>
            <a:fld id="{58FB4751-880F-D840-AAA9-3A15815CC996}" type="slidenum">
              <a:rPr lang="en-US" smtClean="0"/>
              <a:pPr/>
              <a:t>51</a:t>
            </a:fld>
            <a:endParaRPr lang="en-US" dirty="0"/>
          </a:p>
        </p:txBody>
      </p:sp>
      <p:sp>
        <p:nvSpPr>
          <p:cNvPr id="9" name="Title 8">
            <a:extLst>
              <a:ext uri="{FF2B5EF4-FFF2-40B4-BE49-F238E27FC236}">
                <a16:creationId xmlns:a16="http://schemas.microsoft.com/office/drawing/2014/main" id="{8E0DC4EF-7537-BC91-275F-B984ACBE87EB}"/>
              </a:ext>
            </a:extLst>
          </p:cNvPr>
          <p:cNvSpPr>
            <a:spLocks noGrp="1"/>
          </p:cNvSpPr>
          <p:nvPr>
            <p:ph type="title"/>
          </p:nvPr>
        </p:nvSpPr>
        <p:spPr>
          <a:xfrm>
            <a:off x="208519" y="255853"/>
            <a:ext cx="10515600" cy="676656"/>
          </a:xfrm>
        </p:spPr>
        <p:txBody>
          <a:bodyPr/>
          <a:lstStyle/>
          <a:p>
            <a:r>
              <a:rPr lang="en-US" dirty="0"/>
              <a:t>Queries</a:t>
            </a:r>
          </a:p>
        </p:txBody>
      </p:sp>
      <p:sp>
        <p:nvSpPr>
          <p:cNvPr id="10" name="Text Placeholder 9">
            <a:extLst>
              <a:ext uri="{FF2B5EF4-FFF2-40B4-BE49-F238E27FC236}">
                <a16:creationId xmlns:a16="http://schemas.microsoft.com/office/drawing/2014/main" id="{B776B1AF-28E7-2365-60A5-7FC3E44188C2}"/>
              </a:ext>
            </a:extLst>
          </p:cNvPr>
          <p:cNvSpPr>
            <a:spLocks noGrp="1"/>
          </p:cNvSpPr>
          <p:nvPr>
            <p:ph type="body" sz="quarter" idx="13"/>
          </p:nvPr>
        </p:nvSpPr>
        <p:spPr>
          <a:xfrm>
            <a:off x="6096000" y="241756"/>
            <a:ext cx="5818095" cy="882194"/>
          </a:xfrm>
          <a:solidFill>
            <a:schemeClr val="accent5">
              <a:alpha val="80000"/>
            </a:schemeClr>
          </a:solidFill>
        </p:spPr>
        <p:txBody>
          <a:bodyPr>
            <a:normAutofit/>
          </a:bodyPr>
          <a:lstStyle/>
          <a:p>
            <a:pPr algn="r" rtl="1"/>
            <a:r>
              <a:rPr lang="fa-IR" sz="1600" dirty="0">
                <a:solidFill>
                  <a:schemeClr val="bg1"/>
                </a:solidFill>
                <a:latin typeface="Dubai" panose="020B0503030403030204" pitchFamily="34" charset="-78"/>
                <a:cs typeface="Dubai" panose="020B0503030403030204" pitchFamily="34" charset="-78"/>
              </a:rPr>
              <a:t>5) سفارش‌های بین 5 عصر تا 6 عصر به ترتیب صعودی بر حسب ساعت.</a:t>
            </a:r>
          </a:p>
          <a:p>
            <a:pPr algn="r" rtl="1"/>
            <a:r>
              <a:rPr lang="fa-IR" sz="1600" dirty="0">
                <a:solidFill>
                  <a:schemeClr val="bg1"/>
                </a:solidFill>
                <a:latin typeface="Dubai" panose="020B0503030403030204" pitchFamily="34" charset="-78"/>
                <a:cs typeface="Dubai" panose="020B0503030403030204" pitchFamily="34" charset="-78"/>
              </a:rPr>
              <a:t>بازیابی سفارش‌های صورت گرفته در ساعتی که رابط کاربری خراب بوده.</a:t>
            </a:r>
            <a:endParaRPr lang="en-US" sz="1600" dirty="0">
              <a:solidFill>
                <a:schemeClr val="bg1"/>
              </a:solidFill>
              <a:latin typeface="Dubai" panose="020B0503030403030204" pitchFamily="34" charset="-78"/>
              <a:cs typeface="Dubai" panose="020B0503030403030204" pitchFamily="34" charset="-78"/>
            </a:endParaRPr>
          </a:p>
        </p:txBody>
      </p:sp>
      <p:sp>
        <p:nvSpPr>
          <p:cNvPr id="16" name="Text Placeholder 9">
            <a:extLst>
              <a:ext uri="{FF2B5EF4-FFF2-40B4-BE49-F238E27FC236}">
                <a16:creationId xmlns:a16="http://schemas.microsoft.com/office/drawing/2014/main" id="{17707CE1-6B1B-8849-F8FE-353E68B31DE6}"/>
              </a:ext>
            </a:extLst>
          </p:cNvPr>
          <p:cNvSpPr txBox="1">
            <a:spLocks/>
          </p:cNvSpPr>
          <p:nvPr/>
        </p:nvSpPr>
        <p:spPr>
          <a:xfrm>
            <a:off x="6096000" y="3279839"/>
            <a:ext cx="5818095" cy="882194"/>
          </a:xfrm>
          <a:prstGeom prst="rect">
            <a:avLst/>
          </a:prstGeom>
          <a:solidFill>
            <a:schemeClr val="accent5">
              <a:alpha val="80000"/>
            </a:schemeClr>
          </a:solidFill>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rtl="1"/>
            <a:r>
              <a:rPr lang="fa-IR" sz="1600" dirty="0">
                <a:solidFill>
                  <a:schemeClr val="bg1"/>
                </a:solidFill>
                <a:latin typeface="Dubai" panose="020B0503030403030204" pitchFamily="34" charset="-78"/>
                <a:cs typeface="Dubai" panose="020B0503030403030204" pitchFamily="34" charset="-78"/>
              </a:rPr>
              <a:t>6) سفارش‌های بالای 70 دلار که با موفقیت به دست مشتری رسیده‌اند.</a:t>
            </a:r>
          </a:p>
          <a:p>
            <a:pPr algn="r" rtl="1"/>
            <a:r>
              <a:rPr lang="fa-IR" sz="1600" dirty="0">
                <a:solidFill>
                  <a:schemeClr val="bg1"/>
                </a:solidFill>
                <a:latin typeface="Dubai" panose="020B0503030403030204" pitchFamily="34" charset="-78"/>
                <a:cs typeface="Dubai" panose="020B0503030403030204" pitchFamily="34" charset="-78"/>
              </a:rPr>
              <a:t>برای فرستادن فرم نظرسنجی و تخفیف‌های ویژه به مشتری‌هایی با پتانسیل خرید بالا.</a:t>
            </a:r>
            <a:endParaRPr lang="en-US" sz="1600" dirty="0">
              <a:solidFill>
                <a:schemeClr val="bg1"/>
              </a:solidFill>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CF74018E-5052-C3E6-E3EB-F16C60292D70}"/>
              </a:ext>
            </a:extLst>
          </p:cNvPr>
          <p:cNvSpPr txBox="1"/>
          <p:nvPr/>
        </p:nvSpPr>
        <p:spPr>
          <a:xfrm rot="5400000">
            <a:off x="565998" y="1033833"/>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18" name="TextBox 17">
            <a:extLst>
              <a:ext uri="{FF2B5EF4-FFF2-40B4-BE49-F238E27FC236}">
                <a16:creationId xmlns:a16="http://schemas.microsoft.com/office/drawing/2014/main" id="{2D0EA6E5-482B-8723-6DC7-AE353C24A77C}"/>
              </a:ext>
            </a:extLst>
          </p:cNvPr>
          <p:cNvSpPr txBox="1"/>
          <p:nvPr/>
        </p:nvSpPr>
        <p:spPr>
          <a:xfrm rot="5400000">
            <a:off x="6821125" y="1441606"/>
            <a:ext cx="492443" cy="1082180"/>
          </a:xfrm>
          <a:prstGeom prst="rect">
            <a:avLst/>
          </a:prstGeom>
          <a:noFill/>
        </p:spPr>
        <p:txBody>
          <a:bodyPr vert="vert270" wrap="square" rtlCol="0">
            <a:spAutoFit/>
          </a:bodyPr>
          <a:lstStyle/>
          <a:p>
            <a:r>
              <a:rPr lang="en-US" sz="2000" b="1" dirty="0">
                <a:solidFill>
                  <a:schemeClr val="bg1"/>
                </a:solidFill>
              </a:rPr>
              <a:t>Result:</a:t>
            </a:r>
          </a:p>
        </p:txBody>
      </p:sp>
      <p:sp>
        <p:nvSpPr>
          <p:cNvPr id="23" name="TextBox 22">
            <a:extLst>
              <a:ext uri="{FF2B5EF4-FFF2-40B4-BE49-F238E27FC236}">
                <a16:creationId xmlns:a16="http://schemas.microsoft.com/office/drawing/2014/main" id="{D2FF83D6-0106-31B1-AAE8-6022E7624F31}"/>
              </a:ext>
            </a:extLst>
          </p:cNvPr>
          <p:cNvSpPr txBox="1"/>
          <p:nvPr/>
        </p:nvSpPr>
        <p:spPr>
          <a:xfrm rot="5400000">
            <a:off x="574679" y="3848571"/>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24" name="TextBox 23">
            <a:extLst>
              <a:ext uri="{FF2B5EF4-FFF2-40B4-BE49-F238E27FC236}">
                <a16:creationId xmlns:a16="http://schemas.microsoft.com/office/drawing/2014/main" id="{5820E251-CEE4-B867-C198-649490706083}"/>
              </a:ext>
            </a:extLst>
          </p:cNvPr>
          <p:cNvSpPr txBox="1"/>
          <p:nvPr/>
        </p:nvSpPr>
        <p:spPr>
          <a:xfrm rot="5400000">
            <a:off x="6821124" y="4604478"/>
            <a:ext cx="492443" cy="1082180"/>
          </a:xfrm>
          <a:prstGeom prst="rect">
            <a:avLst/>
          </a:prstGeom>
          <a:noFill/>
        </p:spPr>
        <p:txBody>
          <a:bodyPr vert="vert270" wrap="square" rtlCol="0">
            <a:spAutoFit/>
          </a:bodyPr>
          <a:lstStyle/>
          <a:p>
            <a:r>
              <a:rPr lang="en-US" sz="2000" b="1" dirty="0">
                <a:solidFill>
                  <a:schemeClr val="bg1"/>
                </a:solidFill>
              </a:rPr>
              <a:t>Result:</a:t>
            </a:r>
          </a:p>
        </p:txBody>
      </p:sp>
      <p:pic>
        <p:nvPicPr>
          <p:cNvPr id="3" name="Picture 2">
            <a:extLst>
              <a:ext uri="{FF2B5EF4-FFF2-40B4-BE49-F238E27FC236}">
                <a16:creationId xmlns:a16="http://schemas.microsoft.com/office/drawing/2014/main" id="{CFEA131F-4E7D-A740-4D05-0B1522E6484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b="6369"/>
          <a:stretch/>
        </p:blipFill>
        <p:spPr>
          <a:xfrm>
            <a:off x="7372217" y="1264024"/>
            <a:ext cx="4521761" cy="1752865"/>
          </a:xfrm>
          <a:prstGeom prst="rect">
            <a:avLst/>
          </a:prstGeom>
        </p:spPr>
      </p:pic>
      <p:pic>
        <p:nvPicPr>
          <p:cNvPr id="5" name="Picture 4">
            <a:extLst>
              <a:ext uri="{FF2B5EF4-FFF2-40B4-BE49-F238E27FC236}">
                <a16:creationId xmlns:a16="http://schemas.microsoft.com/office/drawing/2014/main" id="{1A19EA67-B40C-3B7D-3413-1A539C833F2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b="19865"/>
          <a:stretch/>
        </p:blipFill>
        <p:spPr>
          <a:xfrm>
            <a:off x="208955" y="1874694"/>
            <a:ext cx="5318044" cy="814718"/>
          </a:xfrm>
          <a:prstGeom prst="rect">
            <a:avLst/>
          </a:prstGeom>
        </p:spPr>
      </p:pic>
      <p:pic>
        <p:nvPicPr>
          <p:cNvPr id="12" name="Picture 11">
            <a:extLst>
              <a:ext uri="{FF2B5EF4-FFF2-40B4-BE49-F238E27FC236}">
                <a16:creationId xmlns:a16="http://schemas.microsoft.com/office/drawing/2014/main" id="{39862432-9EFC-5DB4-A18F-2A009885274A}"/>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r="11154" b="12705"/>
          <a:stretch/>
        </p:blipFill>
        <p:spPr>
          <a:xfrm>
            <a:off x="7399110" y="4384807"/>
            <a:ext cx="2722043" cy="1545664"/>
          </a:xfrm>
          <a:prstGeom prst="rect">
            <a:avLst/>
          </a:prstGeom>
        </p:spPr>
      </p:pic>
      <p:pic>
        <p:nvPicPr>
          <p:cNvPr id="19" name="Picture 18">
            <a:extLst>
              <a:ext uri="{FF2B5EF4-FFF2-40B4-BE49-F238E27FC236}">
                <a16:creationId xmlns:a16="http://schemas.microsoft.com/office/drawing/2014/main" id="{3ACF8893-5F55-D9A6-0DF5-283CFA32F4A6}"/>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900"/>
                    </a14:imgEffect>
                  </a14:imgLayer>
                </a14:imgProps>
              </a:ext>
            </a:extLst>
          </a:blip>
          <a:srcRect b="15323"/>
          <a:stretch/>
        </p:blipFill>
        <p:spPr>
          <a:xfrm>
            <a:off x="208957" y="4707905"/>
            <a:ext cx="5318042" cy="1002342"/>
          </a:xfrm>
          <a:prstGeom prst="rect">
            <a:avLst/>
          </a:prstGeom>
        </p:spPr>
      </p:pic>
    </p:spTree>
    <p:extLst>
      <p:ext uri="{BB962C8B-B14F-4D97-AF65-F5344CB8AC3E}">
        <p14:creationId xmlns:p14="http://schemas.microsoft.com/office/powerpoint/2010/main" val="3850105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065CD-D4D2-5CDE-6341-AE218FC1C3D0}"/>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424B73D0-427B-2329-A585-C71120811D86}"/>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16BA485-FA70-8CCD-AFA9-6AEBA6E34907}"/>
              </a:ext>
            </a:extLst>
          </p:cNvPr>
          <p:cNvSpPr>
            <a:spLocks noGrp="1"/>
          </p:cNvSpPr>
          <p:nvPr>
            <p:ph type="sldNum" sz="quarter" idx="12"/>
          </p:nvPr>
        </p:nvSpPr>
        <p:spPr/>
        <p:txBody>
          <a:bodyPr/>
          <a:lstStyle/>
          <a:p>
            <a:fld id="{58FB4751-880F-D840-AAA9-3A15815CC996}" type="slidenum">
              <a:rPr lang="en-US" smtClean="0"/>
              <a:pPr/>
              <a:t>52</a:t>
            </a:fld>
            <a:endParaRPr lang="en-US" dirty="0"/>
          </a:p>
        </p:txBody>
      </p:sp>
      <p:sp>
        <p:nvSpPr>
          <p:cNvPr id="9" name="Title 8">
            <a:extLst>
              <a:ext uri="{FF2B5EF4-FFF2-40B4-BE49-F238E27FC236}">
                <a16:creationId xmlns:a16="http://schemas.microsoft.com/office/drawing/2014/main" id="{8E0DC4EF-7537-BC91-275F-B984ACBE87EB}"/>
              </a:ext>
            </a:extLst>
          </p:cNvPr>
          <p:cNvSpPr>
            <a:spLocks noGrp="1"/>
          </p:cNvSpPr>
          <p:nvPr>
            <p:ph type="title"/>
          </p:nvPr>
        </p:nvSpPr>
        <p:spPr>
          <a:xfrm>
            <a:off x="208519" y="255853"/>
            <a:ext cx="10515600" cy="676656"/>
          </a:xfrm>
        </p:spPr>
        <p:txBody>
          <a:bodyPr/>
          <a:lstStyle/>
          <a:p>
            <a:r>
              <a:rPr lang="en-US" dirty="0"/>
              <a:t>Queries</a:t>
            </a:r>
          </a:p>
        </p:txBody>
      </p:sp>
      <p:sp>
        <p:nvSpPr>
          <p:cNvPr id="10" name="Text Placeholder 9">
            <a:extLst>
              <a:ext uri="{FF2B5EF4-FFF2-40B4-BE49-F238E27FC236}">
                <a16:creationId xmlns:a16="http://schemas.microsoft.com/office/drawing/2014/main" id="{B776B1AF-28E7-2365-60A5-7FC3E44188C2}"/>
              </a:ext>
            </a:extLst>
          </p:cNvPr>
          <p:cNvSpPr>
            <a:spLocks noGrp="1"/>
          </p:cNvSpPr>
          <p:nvPr>
            <p:ph type="body" sz="quarter" idx="13"/>
          </p:nvPr>
        </p:nvSpPr>
        <p:spPr>
          <a:xfrm>
            <a:off x="6096000" y="241756"/>
            <a:ext cx="5818095" cy="882194"/>
          </a:xfrm>
          <a:solidFill>
            <a:schemeClr val="accent5">
              <a:alpha val="80000"/>
            </a:schemeClr>
          </a:solidFill>
        </p:spPr>
        <p:txBody>
          <a:bodyPr>
            <a:normAutofit/>
          </a:bodyPr>
          <a:lstStyle/>
          <a:p>
            <a:pPr algn="r" rtl="1"/>
            <a:r>
              <a:rPr lang="fa-IR" sz="1600" dirty="0">
                <a:solidFill>
                  <a:schemeClr val="bg1"/>
                </a:solidFill>
                <a:latin typeface="Dubai" panose="020B0503030403030204" pitchFamily="34" charset="-78"/>
                <a:cs typeface="Dubai" panose="020B0503030403030204" pitchFamily="34" charset="-78"/>
              </a:rPr>
              <a:t>7) غذاهایی با بازخورد کمتر از چهارستاره.</a:t>
            </a:r>
          </a:p>
          <a:p>
            <a:pPr algn="r" rtl="1"/>
            <a:r>
              <a:rPr lang="fa-IR" sz="1600" dirty="0">
                <a:solidFill>
                  <a:schemeClr val="bg1"/>
                </a:solidFill>
                <a:latin typeface="Dubai" panose="020B0503030403030204" pitchFamily="34" charset="-78"/>
                <a:cs typeface="Dubai" panose="020B0503030403030204" pitchFamily="34" charset="-78"/>
              </a:rPr>
              <a:t>گزارش به رستوران‌ها و جایگزین کردن عکس این غذاها در تبلیغ‌های سایت.</a:t>
            </a:r>
            <a:endParaRPr lang="en-US" sz="1600" dirty="0">
              <a:solidFill>
                <a:schemeClr val="bg1"/>
              </a:solidFill>
              <a:latin typeface="Dubai" panose="020B0503030403030204" pitchFamily="34" charset="-78"/>
              <a:cs typeface="Dubai" panose="020B0503030403030204" pitchFamily="34" charset="-78"/>
            </a:endParaRPr>
          </a:p>
        </p:txBody>
      </p:sp>
      <p:sp>
        <p:nvSpPr>
          <p:cNvPr id="16" name="Text Placeholder 9">
            <a:extLst>
              <a:ext uri="{FF2B5EF4-FFF2-40B4-BE49-F238E27FC236}">
                <a16:creationId xmlns:a16="http://schemas.microsoft.com/office/drawing/2014/main" id="{17707CE1-6B1B-8849-F8FE-353E68B31DE6}"/>
              </a:ext>
            </a:extLst>
          </p:cNvPr>
          <p:cNvSpPr txBox="1">
            <a:spLocks/>
          </p:cNvSpPr>
          <p:nvPr/>
        </p:nvSpPr>
        <p:spPr>
          <a:xfrm>
            <a:off x="6096000" y="3279839"/>
            <a:ext cx="5818095" cy="882194"/>
          </a:xfrm>
          <a:prstGeom prst="rect">
            <a:avLst/>
          </a:prstGeom>
          <a:solidFill>
            <a:schemeClr val="accent5">
              <a:alpha val="80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rtl="1"/>
            <a:r>
              <a:rPr lang="fa-IR" sz="1600" dirty="0">
                <a:solidFill>
                  <a:schemeClr val="bg1"/>
                </a:solidFill>
                <a:latin typeface="Dubai" panose="020B0503030403030204" pitchFamily="34" charset="-78"/>
                <a:cs typeface="Dubai" panose="020B0503030403030204" pitchFamily="34" charset="-78"/>
              </a:rPr>
              <a:t>8) غذاهایی که بیشتر از دو بار سفارش داده شده‌اند.</a:t>
            </a:r>
          </a:p>
          <a:p>
            <a:pPr algn="r" rtl="1"/>
            <a:r>
              <a:rPr lang="fa-IR" sz="1600" dirty="0">
                <a:solidFill>
                  <a:schemeClr val="bg1"/>
                </a:solidFill>
                <a:latin typeface="Dubai" panose="020B0503030403030204" pitchFamily="34" charset="-78"/>
                <a:cs typeface="Dubai" panose="020B0503030403030204" pitchFamily="34" charset="-78"/>
              </a:rPr>
              <a:t>پیدا کردن غذاهای پرطرفدار برای قراردادن روی تبلیغ‌های سایت و آفرها.</a:t>
            </a:r>
            <a:endParaRPr lang="en-US" sz="1600" dirty="0">
              <a:solidFill>
                <a:schemeClr val="bg1"/>
              </a:solidFill>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CF74018E-5052-C3E6-E3EB-F16C60292D70}"/>
              </a:ext>
            </a:extLst>
          </p:cNvPr>
          <p:cNvSpPr txBox="1"/>
          <p:nvPr/>
        </p:nvSpPr>
        <p:spPr>
          <a:xfrm rot="5400000">
            <a:off x="565998" y="901884"/>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18" name="TextBox 17">
            <a:extLst>
              <a:ext uri="{FF2B5EF4-FFF2-40B4-BE49-F238E27FC236}">
                <a16:creationId xmlns:a16="http://schemas.microsoft.com/office/drawing/2014/main" id="{2D0EA6E5-482B-8723-6DC7-AE353C24A77C}"/>
              </a:ext>
            </a:extLst>
          </p:cNvPr>
          <p:cNvSpPr txBox="1"/>
          <p:nvPr/>
        </p:nvSpPr>
        <p:spPr>
          <a:xfrm rot="5400000">
            <a:off x="5442802" y="1441985"/>
            <a:ext cx="492443" cy="1082180"/>
          </a:xfrm>
          <a:prstGeom prst="rect">
            <a:avLst/>
          </a:prstGeom>
          <a:noFill/>
        </p:spPr>
        <p:txBody>
          <a:bodyPr vert="vert270" wrap="square" rtlCol="0">
            <a:spAutoFit/>
          </a:bodyPr>
          <a:lstStyle/>
          <a:p>
            <a:r>
              <a:rPr lang="en-US" sz="2000" b="1" dirty="0">
                <a:solidFill>
                  <a:schemeClr val="bg1"/>
                </a:solidFill>
              </a:rPr>
              <a:t>Result:</a:t>
            </a:r>
          </a:p>
        </p:txBody>
      </p:sp>
      <p:sp>
        <p:nvSpPr>
          <p:cNvPr id="23" name="TextBox 22">
            <a:extLst>
              <a:ext uri="{FF2B5EF4-FFF2-40B4-BE49-F238E27FC236}">
                <a16:creationId xmlns:a16="http://schemas.microsoft.com/office/drawing/2014/main" id="{D2FF83D6-0106-31B1-AAE8-6022E7624F31}"/>
              </a:ext>
            </a:extLst>
          </p:cNvPr>
          <p:cNvSpPr txBox="1"/>
          <p:nvPr/>
        </p:nvSpPr>
        <p:spPr>
          <a:xfrm rot="5400000">
            <a:off x="602644" y="3695718"/>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24" name="TextBox 23">
            <a:extLst>
              <a:ext uri="{FF2B5EF4-FFF2-40B4-BE49-F238E27FC236}">
                <a16:creationId xmlns:a16="http://schemas.microsoft.com/office/drawing/2014/main" id="{5820E251-CEE4-B867-C198-649490706083}"/>
              </a:ext>
            </a:extLst>
          </p:cNvPr>
          <p:cNvSpPr txBox="1"/>
          <p:nvPr/>
        </p:nvSpPr>
        <p:spPr>
          <a:xfrm rot="5400000">
            <a:off x="5442802" y="4416549"/>
            <a:ext cx="492443" cy="1082180"/>
          </a:xfrm>
          <a:prstGeom prst="rect">
            <a:avLst/>
          </a:prstGeom>
          <a:noFill/>
        </p:spPr>
        <p:txBody>
          <a:bodyPr vert="vert270" wrap="square" rtlCol="0">
            <a:spAutoFit/>
          </a:bodyPr>
          <a:lstStyle/>
          <a:p>
            <a:r>
              <a:rPr lang="en-US" sz="2000" b="1" dirty="0">
                <a:solidFill>
                  <a:schemeClr val="bg1"/>
                </a:solidFill>
              </a:rPr>
              <a:t>Result:</a:t>
            </a:r>
          </a:p>
        </p:txBody>
      </p:sp>
      <p:pic>
        <p:nvPicPr>
          <p:cNvPr id="3" name="Picture 2">
            <a:extLst>
              <a:ext uri="{FF2B5EF4-FFF2-40B4-BE49-F238E27FC236}">
                <a16:creationId xmlns:a16="http://schemas.microsoft.com/office/drawing/2014/main" id="{7B5631AF-D481-515D-5AA0-CBD1DD59E8BF}"/>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l="3052" r="5258" b="19268"/>
          <a:stretch/>
        </p:blipFill>
        <p:spPr>
          <a:xfrm>
            <a:off x="6096000" y="1598691"/>
            <a:ext cx="5818095" cy="1241194"/>
          </a:xfrm>
          <a:prstGeom prst="rect">
            <a:avLst/>
          </a:prstGeom>
        </p:spPr>
      </p:pic>
      <p:pic>
        <p:nvPicPr>
          <p:cNvPr id="5" name="Picture 4">
            <a:extLst>
              <a:ext uri="{FF2B5EF4-FFF2-40B4-BE49-F238E27FC236}">
                <a16:creationId xmlns:a16="http://schemas.microsoft.com/office/drawing/2014/main" id="{C66381BF-F7E0-7536-DF0F-1EB4243E5A7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Layer>
                </a14:imgProps>
              </a:ext>
            </a:extLst>
          </a:blip>
          <a:srcRect b="22561"/>
          <a:stretch/>
        </p:blipFill>
        <p:spPr>
          <a:xfrm>
            <a:off x="307775" y="1796109"/>
            <a:ext cx="3254574" cy="807103"/>
          </a:xfrm>
          <a:prstGeom prst="rect">
            <a:avLst/>
          </a:prstGeom>
        </p:spPr>
      </p:pic>
      <p:pic>
        <p:nvPicPr>
          <p:cNvPr id="12" name="Picture 11">
            <a:extLst>
              <a:ext uri="{FF2B5EF4-FFF2-40B4-BE49-F238E27FC236}">
                <a16:creationId xmlns:a16="http://schemas.microsoft.com/office/drawing/2014/main" id="{A815608B-6B1B-8351-3CF3-846187BADC44}"/>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r="39972" b="4016"/>
          <a:stretch/>
        </p:blipFill>
        <p:spPr>
          <a:xfrm>
            <a:off x="6096000" y="4242799"/>
            <a:ext cx="1082181" cy="1983016"/>
          </a:xfrm>
          <a:prstGeom prst="rect">
            <a:avLst/>
          </a:prstGeom>
        </p:spPr>
      </p:pic>
      <p:pic>
        <p:nvPicPr>
          <p:cNvPr id="19" name="Picture 18">
            <a:extLst>
              <a:ext uri="{FF2B5EF4-FFF2-40B4-BE49-F238E27FC236}">
                <a16:creationId xmlns:a16="http://schemas.microsoft.com/office/drawing/2014/main" id="{7808113A-8AF6-54FB-9201-6297A83BA3E8}"/>
              </a:ext>
            </a:extLst>
          </p:cNvPr>
          <p:cNvPicPr>
            <a:picLocks noChangeAspect="1"/>
          </p:cNvPicPr>
          <p:nvPr/>
        </p:nvPicPr>
        <p:blipFill rotWithShape="1">
          <a:blip r:embed="rId8">
            <a:extLst>
              <a:ext uri="{BEBA8EAE-BF5A-486C-A8C5-ECC9F3942E4B}">
                <a14:imgProps xmlns:a14="http://schemas.microsoft.com/office/drawing/2010/main">
                  <a14:imgLayer r:embed="rId9">
                    <a14:imgEffect>
                      <a14:colorTemperature colorTemp="5900"/>
                    </a14:imgEffect>
                  </a14:imgLayer>
                </a14:imgProps>
              </a:ext>
            </a:extLst>
          </a:blip>
          <a:srcRect r="33079" b="17443"/>
          <a:stretch/>
        </p:blipFill>
        <p:spPr>
          <a:xfrm>
            <a:off x="307775" y="4584990"/>
            <a:ext cx="2577031" cy="955198"/>
          </a:xfrm>
          <a:prstGeom prst="rect">
            <a:avLst/>
          </a:prstGeom>
        </p:spPr>
      </p:pic>
    </p:spTree>
    <p:extLst>
      <p:ext uri="{BB962C8B-B14F-4D97-AF65-F5344CB8AC3E}">
        <p14:creationId xmlns:p14="http://schemas.microsoft.com/office/powerpoint/2010/main" val="957619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972065CD-D4D2-5CDE-6341-AE218FC1C3D0}"/>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424B73D0-427B-2329-A585-C71120811D86}"/>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16BA485-FA70-8CCD-AFA9-6AEBA6E34907}"/>
              </a:ext>
            </a:extLst>
          </p:cNvPr>
          <p:cNvSpPr>
            <a:spLocks noGrp="1"/>
          </p:cNvSpPr>
          <p:nvPr>
            <p:ph type="sldNum" sz="quarter" idx="12"/>
          </p:nvPr>
        </p:nvSpPr>
        <p:spPr/>
        <p:txBody>
          <a:bodyPr/>
          <a:lstStyle/>
          <a:p>
            <a:fld id="{58FB4751-880F-D840-AAA9-3A15815CC996}" type="slidenum">
              <a:rPr lang="en-US" smtClean="0"/>
              <a:pPr/>
              <a:t>53</a:t>
            </a:fld>
            <a:endParaRPr lang="en-US" dirty="0"/>
          </a:p>
        </p:txBody>
      </p:sp>
      <p:sp>
        <p:nvSpPr>
          <p:cNvPr id="9" name="Title 8">
            <a:extLst>
              <a:ext uri="{FF2B5EF4-FFF2-40B4-BE49-F238E27FC236}">
                <a16:creationId xmlns:a16="http://schemas.microsoft.com/office/drawing/2014/main" id="{8E0DC4EF-7537-BC91-275F-B984ACBE87EB}"/>
              </a:ext>
            </a:extLst>
          </p:cNvPr>
          <p:cNvSpPr>
            <a:spLocks noGrp="1"/>
          </p:cNvSpPr>
          <p:nvPr>
            <p:ph type="title"/>
          </p:nvPr>
        </p:nvSpPr>
        <p:spPr>
          <a:xfrm>
            <a:off x="208519" y="255853"/>
            <a:ext cx="10515600" cy="676656"/>
          </a:xfrm>
        </p:spPr>
        <p:txBody>
          <a:bodyPr/>
          <a:lstStyle/>
          <a:p>
            <a:r>
              <a:rPr lang="en-US" dirty="0"/>
              <a:t>Queries</a:t>
            </a:r>
          </a:p>
        </p:txBody>
      </p:sp>
      <p:sp>
        <p:nvSpPr>
          <p:cNvPr id="10" name="Text Placeholder 9">
            <a:extLst>
              <a:ext uri="{FF2B5EF4-FFF2-40B4-BE49-F238E27FC236}">
                <a16:creationId xmlns:a16="http://schemas.microsoft.com/office/drawing/2014/main" id="{B776B1AF-28E7-2365-60A5-7FC3E44188C2}"/>
              </a:ext>
            </a:extLst>
          </p:cNvPr>
          <p:cNvSpPr>
            <a:spLocks noGrp="1"/>
          </p:cNvSpPr>
          <p:nvPr>
            <p:ph type="body" sz="quarter" idx="13"/>
          </p:nvPr>
        </p:nvSpPr>
        <p:spPr>
          <a:xfrm>
            <a:off x="6096000" y="241756"/>
            <a:ext cx="5818095" cy="882194"/>
          </a:xfrm>
          <a:solidFill>
            <a:schemeClr val="accent5">
              <a:alpha val="80000"/>
            </a:schemeClr>
          </a:solidFill>
        </p:spPr>
        <p:txBody>
          <a:bodyPr>
            <a:normAutofit/>
          </a:bodyPr>
          <a:lstStyle/>
          <a:p>
            <a:pPr algn="r" rtl="1"/>
            <a:r>
              <a:rPr lang="fa-IR" sz="1600" dirty="0">
                <a:solidFill>
                  <a:schemeClr val="bg1"/>
                </a:solidFill>
                <a:latin typeface="Dubai" panose="020B0503030403030204" pitchFamily="34" charset="-78"/>
                <a:cs typeface="Dubai" panose="020B0503030403030204" pitchFamily="34" charset="-78"/>
              </a:rPr>
              <a:t>9) مشتریانی که شماره تماس آن‌ها با 8 شروع می‌شود.</a:t>
            </a:r>
          </a:p>
          <a:p>
            <a:pPr algn="r" rtl="1"/>
            <a:r>
              <a:rPr lang="fa-IR" sz="1600" dirty="0">
                <a:solidFill>
                  <a:schemeClr val="bg1"/>
                </a:solidFill>
                <a:latin typeface="Dubai" panose="020B0503030403030204" pitchFamily="34" charset="-78"/>
                <a:cs typeface="Dubai" panose="020B0503030403030204" pitchFamily="34" charset="-78"/>
              </a:rPr>
              <a:t>جدا کردن مشتریان سعادت آباد و گیشا برای افزایش قیمت و در پاچه کردن.</a:t>
            </a:r>
            <a:endParaRPr lang="en-US" sz="1600" dirty="0">
              <a:solidFill>
                <a:schemeClr val="bg1"/>
              </a:solidFill>
              <a:latin typeface="Dubai" panose="020B0503030403030204" pitchFamily="34" charset="-78"/>
              <a:cs typeface="Dubai" panose="020B0503030403030204" pitchFamily="34" charset="-78"/>
            </a:endParaRPr>
          </a:p>
        </p:txBody>
      </p:sp>
      <p:sp>
        <p:nvSpPr>
          <p:cNvPr id="16" name="Text Placeholder 9">
            <a:extLst>
              <a:ext uri="{FF2B5EF4-FFF2-40B4-BE49-F238E27FC236}">
                <a16:creationId xmlns:a16="http://schemas.microsoft.com/office/drawing/2014/main" id="{17707CE1-6B1B-8849-F8FE-353E68B31DE6}"/>
              </a:ext>
            </a:extLst>
          </p:cNvPr>
          <p:cNvSpPr txBox="1">
            <a:spLocks/>
          </p:cNvSpPr>
          <p:nvPr/>
        </p:nvSpPr>
        <p:spPr>
          <a:xfrm>
            <a:off x="6096000" y="3279839"/>
            <a:ext cx="5818095" cy="882194"/>
          </a:xfrm>
          <a:prstGeom prst="rect">
            <a:avLst/>
          </a:prstGeom>
          <a:solidFill>
            <a:schemeClr val="accent5">
              <a:alpha val="80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rtl="1"/>
            <a:r>
              <a:rPr lang="fa-IR" sz="1600" dirty="0">
                <a:solidFill>
                  <a:schemeClr val="bg1"/>
                </a:solidFill>
                <a:latin typeface="Dubai" panose="020B0503030403030204" pitchFamily="34" charset="-78"/>
                <a:cs typeface="Dubai" panose="020B0503030403030204" pitchFamily="34" charset="-78"/>
              </a:rPr>
              <a:t>10) مشتریانی که پیک دلیوری هم هستند.</a:t>
            </a:r>
          </a:p>
          <a:p>
            <a:pPr algn="r" rtl="1"/>
            <a:r>
              <a:rPr lang="fa-IR" sz="1600" dirty="0">
                <a:solidFill>
                  <a:schemeClr val="bg1"/>
                </a:solidFill>
                <a:latin typeface="Dubai" panose="020B0503030403030204" pitchFamily="34" charset="-78"/>
                <a:cs typeface="Dubai" panose="020B0503030403030204" pitchFamily="34" charset="-78"/>
              </a:rPr>
              <a:t>ارائه تخفیف ویژه بابت خدمات شایان ذکر عزیزان همکار.</a:t>
            </a:r>
            <a:endParaRPr lang="en-US" sz="1600" dirty="0">
              <a:solidFill>
                <a:schemeClr val="bg1"/>
              </a:solidFill>
              <a:latin typeface="Dubai" panose="020B0503030403030204" pitchFamily="34" charset="-78"/>
              <a:cs typeface="Dubai" panose="020B0503030403030204" pitchFamily="34" charset="-78"/>
            </a:endParaRPr>
          </a:p>
        </p:txBody>
      </p:sp>
      <p:sp>
        <p:nvSpPr>
          <p:cNvPr id="17" name="TextBox 16">
            <a:extLst>
              <a:ext uri="{FF2B5EF4-FFF2-40B4-BE49-F238E27FC236}">
                <a16:creationId xmlns:a16="http://schemas.microsoft.com/office/drawing/2014/main" id="{CF74018E-5052-C3E6-E3EB-F16C60292D70}"/>
              </a:ext>
            </a:extLst>
          </p:cNvPr>
          <p:cNvSpPr txBox="1"/>
          <p:nvPr/>
        </p:nvSpPr>
        <p:spPr>
          <a:xfrm rot="5400000">
            <a:off x="565998" y="856706"/>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18" name="TextBox 17">
            <a:extLst>
              <a:ext uri="{FF2B5EF4-FFF2-40B4-BE49-F238E27FC236}">
                <a16:creationId xmlns:a16="http://schemas.microsoft.com/office/drawing/2014/main" id="{2D0EA6E5-482B-8723-6DC7-AE353C24A77C}"/>
              </a:ext>
            </a:extLst>
          </p:cNvPr>
          <p:cNvSpPr txBox="1"/>
          <p:nvPr/>
        </p:nvSpPr>
        <p:spPr>
          <a:xfrm rot="5400000">
            <a:off x="6002178" y="1659226"/>
            <a:ext cx="492443" cy="1082180"/>
          </a:xfrm>
          <a:prstGeom prst="rect">
            <a:avLst/>
          </a:prstGeom>
          <a:noFill/>
        </p:spPr>
        <p:txBody>
          <a:bodyPr vert="vert270" wrap="square" rtlCol="0">
            <a:spAutoFit/>
          </a:bodyPr>
          <a:lstStyle/>
          <a:p>
            <a:r>
              <a:rPr lang="en-US" sz="2000" b="1" dirty="0">
                <a:solidFill>
                  <a:schemeClr val="bg1"/>
                </a:solidFill>
              </a:rPr>
              <a:t>Result:</a:t>
            </a:r>
          </a:p>
        </p:txBody>
      </p:sp>
      <p:sp>
        <p:nvSpPr>
          <p:cNvPr id="23" name="TextBox 22">
            <a:extLst>
              <a:ext uri="{FF2B5EF4-FFF2-40B4-BE49-F238E27FC236}">
                <a16:creationId xmlns:a16="http://schemas.microsoft.com/office/drawing/2014/main" id="{D2FF83D6-0106-31B1-AAE8-6022E7624F31}"/>
              </a:ext>
            </a:extLst>
          </p:cNvPr>
          <p:cNvSpPr txBox="1"/>
          <p:nvPr/>
        </p:nvSpPr>
        <p:spPr>
          <a:xfrm rot="5400000">
            <a:off x="613314" y="3764682"/>
            <a:ext cx="492443" cy="1082180"/>
          </a:xfrm>
          <a:prstGeom prst="rect">
            <a:avLst/>
          </a:prstGeom>
          <a:noFill/>
        </p:spPr>
        <p:txBody>
          <a:bodyPr vert="vert270" wrap="square" rtlCol="0">
            <a:spAutoFit/>
          </a:bodyPr>
          <a:lstStyle/>
          <a:p>
            <a:r>
              <a:rPr lang="en-US" sz="2000" b="1" dirty="0">
                <a:solidFill>
                  <a:schemeClr val="bg1"/>
                </a:solidFill>
              </a:rPr>
              <a:t>Query:</a:t>
            </a:r>
          </a:p>
        </p:txBody>
      </p:sp>
      <p:sp>
        <p:nvSpPr>
          <p:cNvPr id="24" name="TextBox 23">
            <a:extLst>
              <a:ext uri="{FF2B5EF4-FFF2-40B4-BE49-F238E27FC236}">
                <a16:creationId xmlns:a16="http://schemas.microsoft.com/office/drawing/2014/main" id="{5820E251-CEE4-B867-C198-649490706083}"/>
              </a:ext>
            </a:extLst>
          </p:cNvPr>
          <p:cNvSpPr txBox="1"/>
          <p:nvPr/>
        </p:nvSpPr>
        <p:spPr>
          <a:xfrm rot="5400000">
            <a:off x="7188677" y="4612336"/>
            <a:ext cx="492443" cy="1082180"/>
          </a:xfrm>
          <a:prstGeom prst="rect">
            <a:avLst/>
          </a:prstGeom>
          <a:noFill/>
        </p:spPr>
        <p:txBody>
          <a:bodyPr vert="vert270" wrap="square" rtlCol="0">
            <a:spAutoFit/>
          </a:bodyPr>
          <a:lstStyle/>
          <a:p>
            <a:r>
              <a:rPr lang="en-US" sz="2000" b="1" dirty="0">
                <a:solidFill>
                  <a:schemeClr val="bg1"/>
                </a:solidFill>
              </a:rPr>
              <a:t>Result:</a:t>
            </a:r>
          </a:p>
        </p:txBody>
      </p:sp>
      <p:pic>
        <p:nvPicPr>
          <p:cNvPr id="3" name="Picture 2">
            <a:extLst>
              <a:ext uri="{FF2B5EF4-FFF2-40B4-BE49-F238E27FC236}">
                <a16:creationId xmlns:a16="http://schemas.microsoft.com/office/drawing/2014/main" id="{9BC4DDE7-EDCC-E813-55A6-5EA7D200169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l="4822" r="4079" b="23318"/>
          <a:stretch/>
        </p:blipFill>
        <p:spPr>
          <a:xfrm>
            <a:off x="318445" y="1738233"/>
            <a:ext cx="4108846" cy="757943"/>
          </a:xfrm>
          <a:prstGeom prst="rect">
            <a:avLst/>
          </a:prstGeom>
        </p:spPr>
      </p:pic>
      <p:pic>
        <p:nvPicPr>
          <p:cNvPr id="5" name="Picture 4">
            <a:extLst>
              <a:ext uri="{FF2B5EF4-FFF2-40B4-BE49-F238E27FC236}">
                <a16:creationId xmlns:a16="http://schemas.microsoft.com/office/drawing/2014/main" id="{2CA2B321-4261-4BAF-0413-0DDF64BCB8B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6578282" y="1284934"/>
            <a:ext cx="5335813" cy="1803464"/>
          </a:xfrm>
          <a:prstGeom prst="rect">
            <a:avLst/>
          </a:prstGeom>
        </p:spPr>
      </p:pic>
      <p:pic>
        <p:nvPicPr>
          <p:cNvPr id="12" name="Picture 11">
            <a:extLst>
              <a:ext uri="{FF2B5EF4-FFF2-40B4-BE49-F238E27FC236}">
                <a16:creationId xmlns:a16="http://schemas.microsoft.com/office/drawing/2014/main" id="{2A7E94DC-2CE9-3520-C501-915A374534C1}"/>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Layer>
                </a14:imgProps>
              </a:ext>
            </a:extLst>
          </a:blip>
          <a:srcRect r="10453" b="11248"/>
          <a:stretch/>
        </p:blipFill>
        <p:spPr>
          <a:xfrm>
            <a:off x="7818120" y="4399216"/>
            <a:ext cx="2226735" cy="1448008"/>
          </a:xfrm>
          <a:prstGeom prst="rect">
            <a:avLst/>
          </a:prstGeom>
        </p:spPr>
      </p:pic>
      <p:pic>
        <p:nvPicPr>
          <p:cNvPr id="19" name="Picture 18">
            <a:extLst>
              <a:ext uri="{FF2B5EF4-FFF2-40B4-BE49-F238E27FC236}">
                <a16:creationId xmlns:a16="http://schemas.microsoft.com/office/drawing/2014/main" id="{AF200016-4AE9-01E9-F95B-7316FBE05F29}"/>
              </a:ext>
            </a:extLst>
          </p:cNvPr>
          <p:cNvPicPr>
            <a:picLocks noChangeAspect="1"/>
          </p:cNvPicPr>
          <p:nvPr/>
        </p:nvPicPr>
        <p:blipFill rotWithShape="1">
          <a:blip r:embed="rId8"/>
          <a:srcRect l="2743" b="10243"/>
          <a:stretch/>
        </p:blipFill>
        <p:spPr>
          <a:xfrm>
            <a:off x="271129" y="4627322"/>
            <a:ext cx="6259937" cy="492444"/>
          </a:xfrm>
          <a:prstGeom prst="rect">
            <a:avLst/>
          </a:prstGeom>
        </p:spPr>
      </p:pic>
    </p:spTree>
    <p:extLst>
      <p:ext uri="{BB962C8B-B14F-4D97-AF65-F5344CB8AC3E}">
        <p14:creationId xmlns:p14="http://schemas.microsoft.com/office/powerpoint/2010/main" val="1212323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1475232"/>
            <a:ext cx="9144000" cy="2387600"/>
          </a:xfrm>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277906" y="172660"/>
            <a:ext cx="11636188" cy="676656"/>
          </a:xfrm>
        </p:spPr>
        <p:txBody>
          <a:bodyPr/>
          <a:lstStyle/>
          <a:p>
            <a:pPr algn="ctr"/>
            <a:r>
              <a:rPr lang="en-US" sz="3200" dirty="0">
                <a:latin typeface="Sagona Book" panose="020F0502020204030204" pitchFamily="34" charset="0"/>
              </a:rPr>
              <a:t>Entity Relationship Diagram(EDR)  Before Normalization</a:t>
            </a:r>
            <a:endParaRPr lang="en-US" sz="3200"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pic>
        <p:nvPicPr>
          <p:cNvPr id="6" name="Picture 5">
            <a:extLst>
              <a:ext uri="{FF2B5EF4-FFF2-40B4-BE49-F238E27FC236}">
                <a16:creationId xmlns:a16="http://schemas.microsoft.com/office/drawing/2014/main" id="{A63B0F22-E49B-8846-4502-BFBAA38CE5AF}"/>
              </a:ext>
            </a:extLst>
          </p:cNvPr>
          <p:cNvPicPr>
            <a:picLocks noChangeAspect="1"/>
          </p:cNvPicPr>
          <p:nvPr/>
        </p:nvPicPr>
        <p:blipFill>
          <a:blip r:embed="rId2"/>
          <a:stretch>
            <a:fillRect/>
          </a:stretch>
        </p:blipFill>
        <p:spPr>
          <a:xfrm>
            <a:off x="660762" y="739963"/>
            <a:ext cx="10870476" cy="5526368"/>
          </a:xfrm>
          <a:prstGeom prst="rect">
            <a:avLst/>
          </a:prstGeom>
        </p:spPr>
      </p:pic>
    </p:spTree>
    <p:extLst>
      <p:ext uri="{BB962C8B-B14F-4D97-AF65-F5344CB8AC3E}">
        <p14:creationId xmlns:p14="http://schemas.microsoft.com/office/powerpoint/2010/main" val="367398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84440" y="174990"/>
            <a:ext cx="12254752" cy="676656"/>
          </a:xfrm>
        </p:spPr>
        <p:txBody>
          <a:bodyPr/>
          <a:lstStyle/>
          <a:p>
            <a:pPr algn="ctr"/>
            <a:r>
              <a:rPr lang="en-US" sz="3200" dirty="0">
                <a:latin typeface="Sagona Book" panose="020F0502020204030204" pitchFamily="34" charset="0"/>
              </a:rPr>
              <a:t>Entity Relationship Diagram (ERD) After Normalization</a:t>
            </a:r>
            <a:endParaRPr lang="en-US" sz="3200"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7</a:t>
            </a:fld>
            <a:endParaRPr lang="en-US" dirty="0"/>
          </a:p>
        </p:txBody>
      </p:sp>
      <p:pic>
        <p:nvPicPr>
          <p:cNvPr id="3" name="Picture 2">
            <a:extLst>
              <a:ext uri="{FF2B5EF4-FFF2-40B4-BE49-F238E27FC236}">
                <a16:creationId xmlns:a16="http://schemas.microsoft.com/office/drawing/2014/main" id="{33EDAC7B-AF2F-C044-00D4-203619177A4C}"/>
              </a:ext>
            </a:extLst>
          </p:cNvPr>
          <p:cNvPicPr>
            <a:picLocks noChangeAspect="1"/>
          </p:cNvPicPr>
          <p:nvPr/>
        </p:nvPicPr>
        <p:blipFill>
          <a:blip r:embed="rId2"/>
          <a:stretch>
            <a:fillRect/>
          </a:stretch>
        </p:blipFill>
        <p:spPr>
          <a:xfrm>
            <a:off x="673551" y="768786"/>
            <a:ext cx="10738770" cy="5571440"/>
          </a:xfrm>
          <a:prstGeom prst="rect">
            <a:avLst/>
          </a:prstGeom>
        </p:spPr>
      </p:pic>
    </p:spTree>
    <p:extLst>
      <p:ext uri="{BB962C8B-B14F-4D97-AF65-F5344CB8AC3E}">
        <p14:creationId xmlns:p14="http://schemas.microsoft.com/office/powerpoint/2010/main" val="169908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800101" y="3145155"/>
            <a:ext cx="6019836" cy="1773555"/>
          </a:xfrm>
        </p:spPr>
        <p:txBody>
          <a:bodyPr/>
          <a:lstStyle/>
          <a:p>
            <a:r>
              <a:rPr lang="en-US" dirty="0"/>
              <a:t>Normalization</a:t>
            </a:r>
          </a:p>
        </p:txBody>
      </p:sp>
    </p:spTree>
    <p:extLst>
      <p:ext uri="{BB962C8B-B14F-4D97-AF65-F5344CB8AC3E}">
        <p14:creationId xmlns:p14="http://schemas.microsoft.com/office/powerpoint/2010/main" val="115788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lstStyle/>
          <a:p>
            <a:r>
              <a:rPr lang="en-US" sz="4800" dirty="0">
                <a:latin typeface="Sagona Book" panose="020F0502020204030204" pitchFamily="34" charset="0"/>
                <a:cs typeface="Sagona Book" panose="020F0502020204030204" pitchFamily="34" charset="0"/>
              </a:rPr>
              <a:t>Normal Forms</a:t>
            </a:r>
            <a:endParaRPr lang="en-US"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a:t>2023</a:t>
            </a:r>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Online Food Service - </a:t>
            </a:r>
            <a:r>
              <a:rPr lang="en-US" sz="1400" dirty="0"/>
              <a:t>Database Final Project</a:t>
            </a:r>
            <a:endParaRPr lang="en-US" dirty="0"/>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5" name="Content Placeholder 4">
            <a:extLst>
              <a:ext uri="{FF2B5EF4-FFF2-40B4-BE49-F238E27FC236}">
                <a16:creationId xmlns:a16="http://schemas.microsoft.com/office/drawing/2014/main" id="{4FF286F4-D9F4-D9E3-49D1-FD049CE22CAE}"/>
              </a:ext>
            </a:extLst>
          </p:cNvPr>
          <p:cNvSpPr>
            <a:spLocks noGrp="1"/>
          </p:cNvSpPr>
          <p:nvPr>
            <p:ph idx="1"/>
          </p:nvPr>
        </p:nvSpPr>
        <p:spPr>
          <a:xfrm>
            <a:off x="576072" y="1585519"/>
            <a:ext cx="9363456" cy="4193489"/>
          </a:xfrm>
        </p:spPr>
        <p:txBody>
          <a:bodyPr/>
          <a:lstStyle/>
          <a:p>
            <a:pPr marL="0" indent="0">
              <a:buNone/>
            </a:pPr>
            <a:r>
              <a:rPr lang="en-US" dirty="0"/>
              <a:t>1NF:</a:t>
            </a:r>
          </a:p>
          <a:p>
            <a:pPr marL="0" indent="0">
              <a:buNone/>
            </a:pPr>
            <a:endParaRPr lang="en-US" dirty="0"/>
          </a:p>
          <a:p>
            <a:pPr marL="0" indent="0">
              <a:buNone/>
            </a:pPr>
            <a:endParaRPr lang="fa-IR" dirty="0"/>
          </a:p>
          <a:p>
            <a:pPr marL="0" indent="0">
              <a:buNone/>
            </a:pPr>
            <a:r>
              <a:rPr lang="en-US" dirty="0"/>
              <a:t>2NF:</a:t>
            </a:r>
          </a:p>
          <a:p>
            <a:pPr marL="0" indent="0">
              <a:buNone/>
            </a:pPr>
            <a:endParaRPr lang="en-US" dirty="0"/>
          </a:p>
          <a:p>
            <a:pPr marL="0" indent="0">
              <a:buNone/>
            </a:pPr>
            <a:endParaRPr lang="en-US" dirty="0"/>
          </a:p>
          <a:p>
            <a:pPr marL="0" indent="0">
              <a:buNone/>
            </a:pPr>
            <a:r>
              <a:rPr lang="en-US" dirty="0"/>
              <a:t>3NF:</a:t>
            </a:r>
          </a:p>
        </p:txBody>
      </p:sp>
      <p:sp>
        <p:nvSpPr>
          <p:cNvPr id="2" name="Text Placeholder 26">
            <a:extLst>
              <a:ext uri="{FF2B5EF4-FFF2-40B4-BE49-F238E27FC236}">
                <a16:creationId xmlns:a16="http://schemas.microsoft.com/office/drawing/2014/main" id="{01A65CF7-04A4-0906-D251-88403247BD4E}"/>
              </a:ext>
            </a:extLst>
          </p:cNvPr>
          <p:cNvSpPr txBox="1">
            <a:spLocks/>
          </p:cNvSpPr>
          <p:nvPr/>
        </p:nvSpPr>
        <p:spPr>
          <a:xfrm>
            <a:off x="1882854" y="1971855"/>
            <a:ext cx="8056674" cy="556177"/>
          </a:xfrm>
          <a:prstGeom prst="rect">
            <a:avLst/>
          </a:prstGeom>
          <a:solidFill>
            <a:schemeClr val="tx2">
              <a:alpha val="3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Low"/>
            <a:r>
              <a:rPr lang="en-US" sz="1800" dirty="0">
                <a:latin typeface="Dubai" panose="020B0503030403030204" pitchFamily="34" charset="-78"/>
                <a:cs typeface="Dubai" panose="020B0503030403030204" pitchFamily="34" charset="-78"/>
              </a:rPr>
              <a:t>In the first normal form each field contains a single value. A field may not contain a set of values or a nested record.</a:t>
            </a:r>
          </a:p>
        </p:txBody>
      </p:sp>
      <p:sp>
        <p:nvSpPr>
          <p:cNvPr id="7" name="Text Placeholder 26">
            <a:extLst>
              <a:ext uri="{FF2B5EF4-FFF2-40B4-BE49-F238E27FC236}">
                <a16:creationId xmlns:a16="http://schemas.microsoft.com/office/drawing/2014/main" id="{E090DF87-9DAC-DF8E-FC1C-AA7295F62768}"/>
              </a:ext>
            </a:extLst>
          </p:cNvPr>
          <p:cNvSpPr txBox="1">
            <a:spLocks/>
          </p:cNvSpPr>
          <p:nvPr/>
        </p:nvSpPr>
        <p:spPr>
          <a:xfrm>
            <a:off x="1882854" y="3501267"/>
            <a:ext cx="8056674" cy="556177"/>
          </a:xfrm>
          <a:prstGeom prst="rect">
            <a:avLst/>
          </a:prstGeom>
          <a:solidFill>
            <a:schemeClr val="tx2">
              <a:alpha val="3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Low"/>
            <a:r>
              <a:rPr lang="en-US" sz="1800" dirty="0">
                <a:latin typeface="Dubai" panose="020B0503030403030204" pitchFamily="34" charset="-78"/>
                <a:cs typeface="Dubai" panose="020B0503030403030204" pitchFamily="34" charset="-78"/>
              </a:rPr>
              <a:t>A relation is in 2NF if it is in 1NF and every non-prime attribute of the relation is dependent on the whole of every candidate key.</a:t>
            </a:r>
            <a:endParaRPr lang="en-US" dirty="0">
              <a:latin typeface="Dubai" panose="020B0503030403030204" pitchFamily="34" charset="-78"/>
              <a:cs typeface="Dubai" panose="020B0503030403030204" pitchFamily="34" charset="-78"/>
            </a:endParaRPr>
          </a:p>
        </p:txBody>
      </p:sp>
      <p:sp>
        <p:nvSpPr>
          <p:cNvPr id="9" name="Text Placeholder 26">
            <a:extLst>
              <a:ext uri="{FF2B5EF4-FFF2-40B4-BE49-F238E27FC236}">
                <a16:creationId xmlns:a16="http://schemas.microsoft.com/office/drawing/2014/main" id="{3F1BDF8A-0861-60E5-5525-8927F0C01F35}"/>
              </a:ext>
            </a:extLst>
          </p:cNvPr>
          <p:cNvSpPr txBox="1">
            <a:spLocks/>
          </p:cNvSpPr>
          <p:nvPr/>
        </p:nvSpPr>
        <p:spPr>
          <a:xfrm>
            <a:off x="1882854" y="5030679"/>
            <a:ext cx="8056675" cy="556177"/>
          </a:xfrm>
          <a:prstGeom prst="rect">
            <a:avLst/>
          </a:prstGeom>
          <a:solidFill>
            <a:schemeClr val="tx2">
              <a:alpha val="3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Low"/>
            <a:r>
              <a:rPr lang="en-US" sz="1800" dirty="0">
                <a:latin typeface="Dubai" panose="020B0503030403030204" pitchFamily="34" charset="-78"/>
                <a:cs typeface="Dubai" panose="020B0503030403030204" pitchFamily="34" charset="-78"/>
              </a:rPr>
              <a:t>A relation is in 3NF if it is in 2NF and all non-prime attributes depend only on the candidate keys and do not have a transitive dependency on another key.</a:t>
            </a:r>
            <a:endParaRPr lang="en-US"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752853293"/>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F6C2ABF3-C322-42BE-B48A-63C78EC4C218}"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13FD1EE-2EF1-42E3-9260-53F7A9198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7964E6-3618-4106-9F0D-0B5B9150681B}">
  <ds:schemaRefs>
    <ds:schemaRef ds:uri="http://schemas.microsoft.com/sharepoint/v3/contenttype/forms"/>
  </ds:schemaRefs>
</ds:datastoreItem>
</file>

<file path=customXml/itemProps3.xml><?xml version="1.0" encoding="utf-8"?>
<ds:datastoreItem xmlns:ds="http://schemas.openxmlformats.org/officeDocument/2006/customXml" ds:itemID="{D9A499FA-9FE2-4A54-8493-B62A0ECF167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1072</TotalTime>
  <Words>3382</Words>
  <Application>Microsoft Office PowerPoint</Application>
  <PresentationFormat>Widescreen</PresentationFormat>
  <Paragraphs>493</Paragraphs>
  <Slides>54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Century Gothic</vt:lpstr>
      <vt:lpstr>Courier New</vt:lpstr>
      <vt:lpstr>Dubai</vt:lpstr>
      <vt:lpstr>Gill Sans Nova</vt:lpstr>
      <vt:lpstr>Gill Sans Nova Light</vt:lpstr>
      <vt:lpstr>Sagona Book</vt:lpstr>
      <vt:lpstr>Custom</vt:lpstr>
      <vt:lpstr>Online Food Service Database Final Project</vt:lpstr>
      <vt:lpstr>Agenda</vt:lpstr>
      <vt:lpstr>Introduction</vt:lpstr>
      <vt:lpstr>General Design</vt:lpstr>
      <vt:lpstr>فاز اول – جدول موجودیت‌ها</vt:lpstr>
      <vt:lpstr>Entity Relationship Diagram(EDR)  Before Normalization</vt:lpstr>
      <vt:lpstr>Entity Relationship Diagram (ERD) After Normalization</vt:lpstr>
      <vt:lpstr>Normalization</vt:lpstr>
      <vt:lpstr>Normal Forms</vt:lpstr>
      <vt:lpstr>1NF</vt:lpstr>
      <vt:lpstr>1NF</vt:lpstr>
      <vt:lpstr>1NF</vt:lpstr>
      <vt:lpstr>1NF</vt:lpstr>
      <vt:lpstr>2NF &amp; 3NF</vt:lpstr>
      <vt:lpstr>Tables and Creation Queries</vt:lpstr>
      <vt:lpstr>Table Creation Queries</vt:lpstr>
      <vt:lpstr>Table Creation Queries</vt:lpstr>
      <vt:lpstr>Table Creation Queries</vt:lpstr>
      <vt:lpstr>Costumer1: Description</vt:lpstr>
      <vt:lpstr>Costumer1: Insertion Command </vt:lpstr>
      <vt:lpstr>Costumer1: Update Command</vt:lpstr>
      <vt:lpstr>Deliverer1: Description</vt:lpstr>
      <vt:lpstr>Deliverer1: Insertion Command</vt:lpstr>
      <vt:lpstr>Deliverer2: Description</vt:lpstr>
      <vt:lpstr>Deliverer2: Insertion Command </vt:lpstr>
      <vt:lpstr>Delivery1: Description</vt:lpstr>
      <vt:lpstr>Delivery1: Insertion Command</vt:lpstr>
      <vt:lpstr>Delivery1: Update Command</vt:lpstr>
      <vt:lpstr>Food1: Description</vt:lpstr>
      <vt:lpstr>Food1: Insertion Command</vt:lpstr>
      <vt:lpstr>Food1: Update Command</vt:lpstr>
      <vt:lpstr>Menu1: Description</vt:lpstr>
      <vt:lpstr>Menu1: Insertion Command</vt:lpstr>
      <vt:lpstr>Menu2: Description</vt:lpstr>
      <vt:lpstr>Menu2: Insertion</vt:lpstr>
      <vt:lpstr>Order1: Description</vt:lpstr>
      <vt:lpstr>Order1: Insertion Command</vt:lpstr>
      <vt:lpstr>Order1: Deletion Command</vt:lpstr>
      <vt:lpstr>Order2: Description</vt:lpstr>
      <vt:lpstr>Order2: Insertion Command</vt:lpstr>
      <vt:lpstr>Restaurant1: Description</vt:lpstr>
      <vt:lpstr>Restaurant1: Insertion Command</vt:lpstr>
      <vt:lpstr>Transaction1: Description</vt:lpstr>
      <vt:lpstr>Transaction1: Insertion Command</vt:lpstr>
      <vt:lpstr>PowerPoint Presentation</vt:lpstr>
      <vt:lpstr>Tables EER Diagram</vt:lpstr>
      <vt:lpstr>Insertion Errors :</vt:lpstr>
      <vt:lpstr>Queries</vt:lpstr>
      <vt:lpstr>Queries</vt:lpstr>
      <vt:lpstr>Queries</vt:lpstr>
      <vt:lpstr>Queries</vt:lpstr>
      <vt:lpstr>Queries</vt:lpstr>
      <vt:lpstr>Queries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Service Database Final Project</dc:title>
  <dc:creator>Kasra Zardouyan</dc:creator>
  <cp:lastModifiedBy>Arash Nasr</cp:lastModifiedBy>
  <cp:revision>29</cp:revision>
  <dcterms:created xsi:type="dcterms:W3CDTF">2023-07-18T15:11:32Z</dcterms:created>
  <dcterms:modified xsi:type="dcterms:W3CDTF">2023-07-20T16:18:48Z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